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4"/>
  </p:sldMasterIdLst>
  <p:notesMasterIdLst>
    <p:notesMasterId r:id="rId40"/>
  </p:notesMasterIdLst>
  <p:handoutMasterIdLst>
    <p:handoutMasterId r:id="rId41"/>
  </p:handoutMasterIdLst>
  <p:sldIdLst>
    <p:sldId id="256" r:id="rId5"/>
    <p:sldId id="257" r:id="rId6"/>
    <p:sldId id="312" r:id="rId7"/>
    <p:sldId id="307" r:id="rId8"/>
    <p:sldId id="313" r:id="rId9"/>
    <p:sldId id="302" r:id="rId10"/>
    <p:sldId id="262" r:id="rId11"/>
    <p:sldId id="263" r:id="rId12"/>
    <p:sldId id="264" r:id="rId13"/>
    <p:sldId id="303" r:id="rId14"/>
    <p:sldId id="267" r:id="rId15"/>
    <p:sldId id="270" r:id="rId16"/>
    <p:sldId id="271" r:id="rId17"/>
    <p:sldId id="304" r:id="rId18"/>
    <p:sldId id="272" r:id="rId19"/>
    <p:sldId id="273" r:id="rId20"/>
    <p:sldId id="274" r:id="rId21"/>
    <p:sldId id="305" r:id="rId22"/>
    <p:sldId id="296" r:id="rId23"/>
    <p:sldId id="297" r:id="rId24"/>
    <p:sldId id="298" r:id="rId25"/>
    <p:sldId id="299" r:id="rId26"/>
    <p:sldId id="275" r:id="rId27"/>
    <p:sldId id="276" r:id="rId28"/>
    <p:sldId id="278" r:id="rId29"/>
    <p:sldId id="306" r:id="rId30"/>
    <p:sldId id="280" r:id="rId31"/>
    <p:sldId id="281" r:id="rId32"/>
    <p:sldId id="282" r:id="rId33"/>
    <p:sldId id="300" r:id="rId34"/>
    <p:sldId id="294" r:id="rId35"/>
    <p:sldId id="284" r:id="rId36"/>
    <p:sldId id="308" r:id="rId37"/>
    <p:sldId id="301" r:id="rId38"/>
    <p:sldId id="314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2BA6712-5E1A-35EB-052C-5FFDBC29EB18}" name="Wilkins, Heather" initials="HW" userId="S::63829@icf.com::29e0cd91-527b-4a59-ab15-d5265c9fd0b4" providerId="AD"/>
  <p188:author id="{EE5AB339-02D9-41DB-1172-CF4BA9139214}" name="ICF" initials="ICF" userId="ICF" providerId="None"/>
  <p188:author id="{5E90C7AD-67ED-8185-DD15-62979EF912DC}" name="Bell, Erin" initials="EB" userId="S::31643@icf.com::2ffe08ec-48bd-4ae6-bbf8-245c6d57ba9d" providerId="AD"/>
  <p188:author id="{1D4081B3-A40A-C652-431D-2B922371CF49}" name="FP" initials="FP" userId="FP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B97"/>
    <a:srgbClr val="4EA361"/>
    <a:srgbClr val="EB9922"/>
    <a:srgbClr val="935F24"/>
    <a:srgbClr val="0000CC"/>
    <a:srgbClr val="0000FF"/>
    <a:srgbClr val="FFFF00"/>
    <a:srgbClr val="FF00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F57F74-7D0C-452E-A3F4-5B4AB8D1443F}" v="8" dt="2025-10-30T17:18:08.9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02" y="9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9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48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ngman, Gina L" userId="S::gdingman@blm.gov::6f332bc2-e22b-496e-8ea4-0d2a8f817017" providerId="AD" clId="Web-{E930F183-57B5-7319-7FC1-2DC18D1655AD}"/>
    <pc:docChg chg="modSld">
      <pc:chgData name="Dingman, Gina L" userId="S::gdingman@blm.gov::6f332bc2-e22b-496e-8ea4-0d2a8f817017" providerId="AD" clId="Web-{E930F183-57B5-7319-7FC1-2DC18D1655AD}" dt="2025-03-10T18:17:01.482" v="5" actId="20577"/>
      <pc:docMkLst>
        <pc:docMk/>
      </pc:docMkLst>
      <pc:sldChg chg="modSp">
        <pc:chgData name="Dingman, Gina L" userId="S::gdingman@blm.gov::6f332bc2-e22b-496e-8ea4-0d2a8f817017" providerId="AD" clId="Web-{E930F183-57B5-7319-7FC1-2DC18D1655AD}" dt="2025-03-10T18:17:01.482" v="5" actId="20577"/>
        <pc:sldMkLst>
          <pc:docMk/>
          <pc:sldMk cId="0" sldId="257"/>
        </pc:sldMkLst>
      </pc:sldChg>
    </pc:docChg>
  </pc:docChgLst>
  <pc:docChgLst>
    <pc:chgData name="Tallon, Megan - FS, UT" userId="08435311-64d8-442b-8959-b0670f77adda" providerId="ADAL" clId="{F4F57F74-7D0C-452E-A3F4-5B4AB8D1443F}"/>
    <pc:docChg chg="undo custSel addSld delSld modSld">
      <pc:chgData name="Tallon, Megan - FS, UT" userId="08435311-64d8-442b-8959-b0670f77adda" providerId="ADAL" clId="{F4F57F74-7D0C-452E-A3F4-5B4AB8D1443F}" dt="2025-10-30T17:23:03.376" v="785" actId="20577"/>
      <pc:docMkLst>
        <pc:docMk/>
      </pc:docMkLst>
      <pc:sldChg chg="modSp mod">
        <pc:chgData name="Tallon, Megan - FS, UT" userId="08435311-64d8-442b-8959-b0670f77adda" providerId="ADAL" clId="{F4F57F74-7D0C-452E-A3F4-5B4AB8D1443F}" dt="2025-10-30T15:49:07.308" v="51" actId="20577"/>
        <pc:sldMkLst>
          <pc:docMk/>
          <pc:sldMk cId="0" sldId="263"/>
        </pc:sldMkLst>
        <pc:spChg chg="mod">
          <ac:chgData name="Tallon, Megan - FS, UT" userId="08435311-64d8-442b-8959-b0670f77adda" providerId="ADAL" clId="{F4F57F74-7D0C-452E-A3F4-5B4AB8D1443F}" dt="2025-10-30T15:49:07.308" v="51" actId="20577"/>
          <ac:spMkLst>
            <pc:docMk/>
            <pc:sldMk cId="0" sldId="263"/>
            <ac:spMk id="9219" creationId="{00000000-0000-0000-0000-000000000000}"/>
          </ac:spMkLst>
        </pc:spChg>
      </pc:sldChg>
      <pc:sldChg chg="modSp mod">
        <pc:chgData name="Tallon, Megan - FS, UT" userId="08435311-64d8-442b-8959-b0670f77adda" providerId="ADAL" clId="{F4F57F74-7D0C-452E-A3F4-5B4AB8D1443F}" dt="2025-10-30T15:54:54.092" v="117" actId="20577"/>
        <pc:sldMkLst>
          <pc:docMk/>
          <pc:sldMk cId="0" sldId="270"/>
        </pc:sldMkLst>
        <pc:spChg chg="mod">
          <ac:chgData name="Tallon, Megan - FS, UT" userId="08435311-64d8-442b-8959-b0670f77adda" providerId="ADAL" clId="{F4F57F74-7D0C-452E-A3F4-5B4AB8D1443F}" dt="2025-10-30T15:54:54.092" v="117" actId="20577"/>
          <ac:spMkLst>
            <pc:docMk/>
            <pc:sldMk cId="0" sldId="270"/>
            <ac:spMk id="16387" creationId="{00000000-0000-0000-0000-000000000000}"/>
          </ac:spMkLst>
        </pc:spChg>
      </pc:sldChg>
      <pc:sldChg chg="modSp mod">
        <pc:chgData name="Tallon, Megan - FS, UT" userId="08435311-64d8-442b-8959-b0670f77adda" providerId="ADAL" clId="{F4F57F74-7D0C-452E-A3F4-5B4AB8D1443F}" dt="2025-10-30T16:21:27.302" v="316" actId="20577"/>
        <pc:sldMkLst>
          <pc:docMk/>
          <pc:sldMk cId="0" sldId="272"/>
        </pc:sldMkLst>
        <pc:spChg chg="mod">
          <ac:chgData name="Tallon, Megan - FS, UT" userId="08435311-64d8-442b-8959-b0670f77adda" providerId="ADAL" clId="{F4F57F74-7D0C-452E-A3F4-5B4AB8D1443F}" dt="2025-10-30T16:21:27.302" v="316" actId="20577"/>
          <ac:spMkLst>
            <pc:docMk/>
            <pc:sldMk cId="0" sldId="272"/>
            <ac:spMk id="18435" creationId="{00000000-0000-0000-0000-000000000000}"/>
          </ac:spMkLst>
        </pc:spChg>
      </pc:sldChg>
      <pc:sldChg chg="modSp mod">
        <pc:chgData name="Tallon, Megan - FS, UT" userId="08435311-64d8-442b-8959-b0670f77adda" providerId="ADAL" clId="{F4F57F74-7D0C-452E-A3F4-5B4AB8D1443F}" dt="2025-10-30T16:25:11.560" v="326" actId="20577"/>
        <pc:sldMkLst>
          <pc:docMk/>
          <pc:sldMk cId="0" sldId="274"/>
        </pc:sldMkLst>
        <pc:spChg chg="mod">
          <ac:chgData name="Tallon, Megan - FS, UT" userId="08435311-64d8-442b-8959-b0670f77adda" providerId="ADAL" clId="{F4F57F74-7D0C-452E-A3F4-5B4AB8D1443F}" dt="2025-10-30T16:25:11.560" v="326" actId="20577"/>
          <ac:spMkLst>
            <pc:docMk/>
            <pc:sldMk cId="0" sldId="274"/>
            <ac:spMk id="20482" creationId="{00000000-0000-0000-0000-000000000000}"/>
          </ac:spMkLst>
        </pc:spChg>
      </pc:sldChg>
      <pc:sldChg chg="modSp mod">
        <pc:chgData name="Tallon, Megan - FS, UT" userId="08435311-64d8-442b-8959-b0670f77adda" providerId="ADAL" clId="{F4F57F74-7D0C-452E-A3F4-5B4AB8D1443F}" dt="2025-10-30T16:59:18.345" v="445" actId="20577"/>
        <pc:sldMkLst>
          <pc:docMk/>
          <pc:sldMk cId="0" sldId="275"/>
        </pc:sldMkLst>
        <pc:spChg chg="mod">
          <ac:chgData name="Tallon, Megan - FS, UT" userId="08435311-64d8-442b-8959-b0670f77adda" providerId="ADAL" clId="{F4F57F74-7D0C-452E-A3F4-5B4AB8D1443F}" dt="2025-10-30T16:59:18.345" v="445" actId="20577"/>
          <ac:spMkLst>
            <pc:docMk/>
            <pc:sldMk cId="0" sldId="275"/>
            <ac:spMk id="21507" creationId="{00000000-0000-0000-0000-000000000000}"/>
          </ac:spMkLst>
        </pc:spChg>
      </pc:sldChg>
      <pc:sldChg chg="modSp mod">
        <pc:chgData name="Tallon, Megan - FS, UT" userId="08435311-64d8-442b-8959-b0670f77adda" providerId="ADAL" clId="{F4F57F74-7D0C-452E-A3F4-5B4AB8D1443F}" dt="2025-10-30T17:09:06.498" v="700" actId="20577"/>
        <pc:sldMkLst>
          <pc:docMk/>
          <pc:sldMk cId="0" sldId="276"/>
        </pc:sldMkLst>
        <pc:spChg chg="mod">
          <ac:chgData name="Tallon, Megan - FS, UT" userId="08435311-64d8-442b-8959-b0670f77adda" providerId="ADAL" clId="{F4F57F74-7D0C-452E-A3F4-5B4AB8D1443F}" dt="2025-10-30T17:09:06.498" v="700" actId="20577"/>
          <ac:spMkLst>
            <pc:docMk/>
            <pc:sldMk cId="0" sldId="276"/>
            <ac:spMk id="22531" creationId="{00000000-0000-0000-0000-000000000000}"/>
          </ac:spMkLst>
        </pc:spChg>
      </pc:sldChg>
      <pc:sldChg chg="del">
        <pc:chgData name="Tallon, Megan - FS, UT" userId="08435311-64d8-442b-8959-b0670f77adda" providerId="ADAL" clId="{F4F57F74-7D0C-452E-A3F4-5B4AB8D1443F}" dt="2025-10-30T17:11:55.754" v="701" actId="2696"/>
        <pc:sldMkLst>
          <pc:docMk/>
          <pc:sldMk cId="0" sldId="277"/>
        </pc:sldMkLst>
      </pc:sldChg>
      <pc:sldChg chg="modSp mod">
        <pc:chgData name="Tallon, Megan - FS, UT" userId="08435311-64d8-442b-8959-b0670f77adda" providerId="ADAL" clId="{F4F57F74-7D0C-452E-A3F4-5B4AB8D1443F}" dt="2025-10-30T17:16:45.348" v="745" actId="20577"/>
        <pc:sldMkLst>
          <pc:docMk/>
          <pc:sldMk cId="0" sldId="280"/>
        </pc:sldMkLst>
        <pc:spChg chg="mod">
          <ac:chgData name="Tallon, Megan - FS, UT" userId="08435311-64d8-442b-8959-b0670f77adda" providerId="ADAL" clId="{F4F57F74-7D0C-452E-A3F4-5B4AB8D1443F}" dt="2025-10-30T17:16:45.348" v="745" actId="20577"/>
          <ac:spMkLst>
            <pc:docMk/>
            <pc:sldMk cId="0" sldId="280"/>
            <ac:spMk id="4" creationId="{7464870B-E1D9-B62A-9A42-7B6B7377249C}"/>
          </ac:spMkLst>
        </pc:spChg>
      </pc:sldChg>
      <pc:sldChg chg="modSp mod">
        <pc:chgData name="Tallon, Megan - FS, UT" userId="08435311-64d8-442b-8959-b0670f77adda" providerId="ADAL" clId="{F4F57F74-7D0C-452E-A3F4-5B4AB8D1443F}" dt="2025-10-30T17:18:10.283" v="749" actId="6549"/>
        <pc:sldMkLst>
          <pc:docMk/>
          <pc:sldMk cId="0" sldId="282"/>
        </pc:sldMkLst>
        <pc:spChg chg="mod">
          <ac:chgData name="Tallon, Megan - FS, UT" userId="08435311-64d8-442b-8959-b0670f77adda" providerId="ADAL" clId="{F4F57F74-7D0C-452E-A3F4-5B4AB8D1443F}" dt="2025-10-30T17:18:10.283" v="749" actId="6549"/>
          <ac:spMkLst>
            <pc:docMk/>
            <pc:sldMk cId="0" sldId="282"/>
            <ac:spMk id="3" creationId="{1378A505-893E-5AAB-5206-A32169048159}"/>
          </ac:spMkLst>
        </pc:spChg>
      </pc:sldChg>
      <pc:sldChg chg="modSp mod">
        <pc:chgData name="Tallon, Megan - FS, UT" userId="08435311-64d8-442b-8959-b0670f77adda" providerId="ADAL" clId="{F4F57F74-7D0C-452E-A3F4-5B4AB8D1443F}" dt="2025-10-30T16:37:07.047" v="416" actId="20577"/>
        <pc:sldMkLst>
          <pc:docMk/>
          <pc:sldMk cId="0" sldId="297"/>
        </pc:sldMkLst>
        <pc:spChg chg="mod">
          <ac:chgData name="Tallon, Megan - FS, UT" userId="08435311-64d8-442b-8959-b0670f77adda" providerId="ADAL" clId="{F4F57F74-7D0C-452E-A3F4-5B4AB8D1443F}" dt="2025-10-30T16:37:07.047" v="416" actId="20577"/>
          <ac:spMkLst>
            <pc:docMk/>
            <pc:sldMk cId="0" sldId="297"/>
            <ac:spMk id="46083" creationId="{00000000-0000-0000-0000-000000000000}"/>
          </ac:spMkLst>
        </pc:spChg>
      </pc:sldChg>
      <pc:sldChg chg="modSp mod">
        <pc:chgData name="Tallon, Megan - FS, UT" userId="08435311-64d8-442b-8959-b0670f77adda" providerId="ADAL" clId="{F4F57F74-7D0C-452E-A3F4-5B4AB8D1443F}" dt="2025-10-30T15:48:04.056" v="36" actId="20577"/>
        <pc:sldMkLst>
          <pc:docMk/>
          <pc:sldMk cId="533565482" sldId="302"/>
        </pc:sldMkLst>
        <pc:spChg chg="mod">
          <ac:chgData name="Tallon, Megan - FS, UT" userId="08435311-64d8-442b-8959-b0670f77adda" providerId="ADAL" clId="{F4F57F74-7D0C-452E-A3F4-5B4AB8D1443F}" dt="2025-10-30T15:48:04.056" v="36" actId="20577"/>
          <ac:spMkLst>
            <pc:docMk/>
            <pc:sldMk cId="533565482" sldId="302"/>
            <ac:spMk id="4" creationId="{61A49045-509F-E75F-84D6-2117AAE1105A}"/>
          </ac:spMkLst>
        </pc:spChg>
      </pc:sldChg>
      <pc:sldChg chg="modSp mod">
        <pc:chgData name="Tallon, Megan - FS, UT" userId="08435311-64d8-442b-8959-b0670f77adda" providerId="ADAL" clId="{F4F57F74-7D0C-452E-A3F4-5B4AB8D1443F}" dt="2025-10-30T15:53:09.629" v="102" actId="20577"/>
        <pc:sldMkLst>
          <pc:docMk/>
          <pc:sldMk cId="3433202499" sldId="303"/>
        </pc:sldMkLst>
        <pc:spChg chg="mod">
          <ac:chgData name="Tallon, Megan - FS, UT" userId="08435311-64d8-442b-8959-b0670f77adda" providerId="ADAL" clId="{F4F57F74-7D0C-452E-A3F4-5B4AB8D1443F}" dt="2025-10-30T15:53:09.629" v="102" actId="20577"/>
          <ac:spMkLst>
            <pc:docMk/>
            <pc:sldMk cId="3433202499" sldId="303"/>
            <ac:spMk id="4" creationId="{89633DD4-581F-46A6-BAC2-115AB74062C8}"/>
          </ac:spMkLst>
        </pc:spChg>
      </pc:sldChg>
      <pc:sldChg chg="modSp add del mod">
        <pc:chgData name="Tallon, Megan - FS, UT" userId="08435311-64d8-442b-8959-b0670f77adda" providerId="ADAL" clId="{F4F57F74-7D0C-452E-A3F4-5B4AB8D1443F}" dt="2025-10-30T16:17:06.230" v="263" actId="2696"/>
        <pc:sldMkLst>
          <pc:docMk/>
          <pc:sldMk cId="3579705090" sldId="304"/>
        </pc:sldMkLst>
        <pc:spChg chg="mod">
          <ac:chgData name="Tallon, Megan - FS, UT" userId="08435311-64d8-442b-8959-b0670f77adda" providerId="ADAL" clId="{F4F57F74-7D0C-452E-A3F4-5B4AB8D1443F}" dt="2025-10-30T16:16:07.758" v="261" actId="20577"/>
          <ac:spMkLst>
            <pc:docMk/>
            <pc:sldMk cId="3579705090" sldId="304"/>
            <ac:spMk id="4" creationId="{FC5CBE24-3C78-E6B3-14BB-E8E87BB210B3}"/>
          </ac:spMkLst>
        </pc:spChg>
        <pc:spChg chg="mod">
          <ac:chgData name="Tallon, Megan - FS, UT" userId="08435311-64d8-442b-8959-b0670f77adda" providerId="ADAL" clId="{F4F57F74-7D0C-452E-A3F4-5B4AB8D1443F}" dt="2025-10-30T16:04:52.062" v="197" actId="20577"/>
          <ac:spMkLst>
            <pc:docMk/>
            <pc:sldMk cId="3579705090" sldId="304"/>
            <ac:spMk id="12" creationId="{B3F8188F-0224-4FC4-9490-E0EFA750C5A6}"/>
          </ac:spMkLst>
        </pc:spChg>
      </pc:sldChg>
      <pc:sldChg chg="modSp mod">
        <pc:chgData name="Tallon, Megan - FS, UT" userId="08435311-64d8-442b-8959-b0670f77adda" providerId="ADAL" clId="{F4F57F74-7D0C-452E-A3F4-5B4AB8D1443F}" dt="2025-10-30T16:25:49.619" v="327" actId="20577"/>
        <pc:sldMkLst>
          <pc:docMk/>
          <pc:sldMk cId="74761715" sldId="305"/>
        </pc:sldMkLst>
        <pc:spChg chg="mod">
          <ac:chgData name="Tallon, Megan - FS, UT" userId="08435311-64d8-442b-8959-b0670f77adda" providerId="ADAL" clId="{F4F57F74-7D0C-452E-A3F4-5B4AB8D1443F}" dt="2025-10-30T16:25:49.619" v="327" actId="20577"/>
          <ac:spMkLst>
            <pc:docMk/>
            <pc:sldMk cId="74761715" sldId="305"/>
            <ac:spMk id="7" creationId="{8AD2B1FD-3D31-6757-624E-C4EC70FD2F01}"/>
          </ac:spMkLst>
        </pc:spChg>
      </pc:sldChg>
      <pc:sldChg chg="modSp mod">
        <pc:chgData name="Tallon, Megan - FS, UT" userId="08435311-64d8-442b-8959-b0670f77adda" providerId="ADAL" clId="{F4F57F74-7D0C-452E-A3F4-5B4AB8D1443F}" dt="2025-10-30T15:28:43.681" v="21" actId="20577"/>
        <pc:sldMkLst>
          <pc:docMk/>
          <pc:sldMk cId="1512880780" sldId="307"/>
        </pc:sldMkLst>
        <pc:spChg chg="mod">
          <ac:chgData name="Tallon, Megan - FS, UT" userId="08435311-64d8-442b-8959-b0670f77adda" providerId="ADAL" clId="{F4F57F74-7D0C-452E-A3F4-5B4AB8D1443F}" dt="2025-10-30T15:28:43.681" v="21" actId="20577"/>
          <ac:spMkLst>
            <pc:docMk/>
            <pc:sldMk cId="1512880780" sldId="307"/>
            <ac:spMk id="12" creationId="{11E681C3-1243-FFE0-F0B7-18893D8FA8AD}"/>
          </ac:spMkLst>
        </pc:spChg>
      </pc:sldChg>
      <pc:sldChg chg="modSp mod">
        <pc:chgData name="Tallon, Megan - FS, UT" userId="08435311-64d8-442b-8959-b0670f77adda" providerId="ADAL" clId="{F4F57F74-7D0C-452E-A3F4-5B4AB8D1443F}" dt="2025-10-30T17:23:03.376" v="785" actId="20577"/>
        <pc:sldMkLst>
          <pc:docMk/>
          <pc:sldMk cId="3054571553" sldId="314"/>
        </pc:sldMkLst>
        <pc:spChg chg="mod">
          <ac:chgData name="Tallon, Megan - FS, UT" userId="08435311-64d8-442b-8959-b0670f77adda" providerId="ADAL" clId="{F4F57F74-7D0C-452E-A3F4-5B4AB8D1443F}" dt="2025-10-30T17:23:03.376" v="785" actId="20577"/>
          <ac:spMkLst>
            <pc:docMk/>
            <pc:sldMk cId="3054571553" sldId="314"/>
            <ac:spMk id="3075" creationId="{00000000-0000-0000-0000-0000000000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68B8F5-912B-46D8-994B-DD95120C492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D038BE9-BB6D-4DE1-BF8A-BD884027FFF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5,300 lb. maximum weight</a:t>
          </a:r>
        </a:p>
      </dgm:t>
      <dgm:extLst>
        <a:ext uri="{E40237B7-FDA0-4F09-8148-C483321AD2D9}">
          <dgm14:cNvPr xmlns:dgm14="http://schemas.microsoft.com/office/drawing/2010/diagram" id="0" name="" descr="Four colored text boxes with the following statements:&#10;- 5300 lb. maximum weight [with weight icon]&#10;- Fully equipped (tools &amp; saws) [with saw icon]&#10;- Self-sufficient [with solo person lifting a weight icon]&#10;- Have own transportation [with car icon]"/>
        </a:ext>
      </dgm:extLst>
    </dgm:pt>
    <dgm:pt modelId="{79B86522-083C-4EEE-BA01-B2F13C71F241}" type="parTrans" cxnId="{D15515BF-3118-4AAA-8C63-CA4B16E24187}">
      <dgm:prSet/>
      <dgm:spPr/>
      <dgm:t>
        <a:bodyPr/>
        <a:lstStyle/>
        <a:p>
          <a:endParaRPr lang="en-US"/>
        </a:p>
      </dgm:t>
    </dgm:pt>
    <dgm:pt modelId="{07BE11E2-6FE1-43D6-8AC0-3E71173DA909}" type="sibTrans" cxnId="{D15515BF-3118-4AAA-8C63-CA4B16E24187}">
      <dgm:prSet/>
      <dgm:spPr/>
      <dgm:t>
        <a:bodyPr/>
        <a:lstStyle/>
        <a:p>
          <a:endParaRPr lang="en-US"/>
        </a:p>
      </dgm:t>
    </dgm:pt>
    <dgm:pt modelId="{1A982B77-C0FA-4C58-AE57-D5058A454FC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Fully equipped (tools &amp; saws)</a:t>
          </a:r>
        </a:p>
      </dgm:t>
    </dgm:pt>
    <dgm:pt modelId="{92ED4EB1-8C30-404A-9FC9-95604F01724E}" type="parTrans" cxnId="{563008FA-3428-4DD2-ABF1-512D320A9DCC}">
      <dgm:prSet/>
      <dgm:spPr/>
      <dgm:t>
        <a:bodyPr/>
        <a:lstStyle/>
        <a:p>
          <a:endParaRPr lang="en-US"/>
        </a:p>
      </dgm:t>
    </dgm:pt>
    <dgm:pt modelId="{EAFC82DC-CF48-413F-AA89-E4FB9F0AAF33}" type="sibTrans" cxnId="{563008FA-3428-4DD2-ABF1-512D320A9DCC}">
      <dgm:prSet/>
      <dgm:spPr/>
      <dgm:t>
        <a:bodyPr/>
        <a:lstStyle/>
        <a:p>
          <a:endParaRPr lang="en-US"/>
        </a:p>
      </dgm:t>
    </dgm:pt>
    <dgm:pt modelId="{F5D0909C-FF8F-4E6B-B087-D10F460B9CA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Self-sufficient</a:t>
          </a:r>
        </a:p>
      </dgm:t>
      <dgm:extLst>
        <a:ext uri="{E40237B7-FDA0-4F09-8148-C483321AD2D9}">
          <dgm14:cNvPr xmlns:dgm14="http://schemas.microsoft.com/office/drawing/2010/diagram" id="0" name="" descr="Four colored text boxes with the following statements:&#10;- 5300 lb. maximum weight [with weight icon]&#10;- Fully equipped (tools &amp; saws) [with saw icon]&#10;- Self-sufficient [with solo person lifting a weight icon]&#10;- Have own transportation [with car icon]"/>
        </a:ext>
      </dgm:extLst>
    </dgm:pt>
    <dgm:pt modelId="{5E284F0D-AD56-4ADA-AA2B-5810C92D1695}" type="parTrans" cxnId="{001A9AF9-4E17-43D8-A74D-01554DBE084A}">
      <dgm:prSet/>
      <dgm:spPr/>
      <dgm:t>
        <a:bodyPr/>
        <a:lstStyle/>
        <a:p>
          <a:endParaRPr lang="en-US"/>
        </a:p>
      </dgm:t>
    </dgm:pt>
    <dgm:pt modelId="{43BF8584-ACEB-4BA7-AF42-DA3CF7EDD604}" type="sibTrans" cxnId="{001A9AF9-4E17-43D8-A74D-01554DBE084A}">
      <dgm:prSet/>
      <dgm:spPr/>
      <dgm:t>
        <a:bodyPr/>
        <a:lstStyle/>
        <a:p>
          <a:endParaRPr lang="en-US"/>
        </a:p>
      </dgm:t>
    </dgm:pt>
    <dgm:pt modelId="{C64163AE-2214-4F5A-A0A1-DE32F520857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Have own transportation</a:t>
          </a:r>
        </a:p>
      </dgm:t>
      <dgm:extLst>
        <a:ext uri="{E40237B7-FDA0-4F09-8148-C483321AD2D9}">
          <dgm14:cNvPr xmlns:dgm14="http://schemas.microsoft.com/office/drawing/2010/diagram" id="0" name="" descr="Four colored text boxes with the following statements:&#10;- 5300 lb. maximum weight [with weight icon]&#10;- Fully equipped (tools &amp; saws) [with saw icon]&#10;- Self-sufficient [with solo person lifting a weight icon]&#10;- Have own transportation [with car icon]"/>
        </a:ext>
      </dgm:extLst>
    </dgm:pt>
    <dgm:pt modelId="{FD03041E-6C5D-4F93-AD42-17464A9A59AB}" type="parTrans" cxnId="{0FFBDDF1-9F7A-4ABE-A7FE-145C3397640A}">
      <dgm:prSet/>
      <dgm:spPr/>
      <dgm:t>
        <a:bodyPr/>
        <a:lstStyle/>
        <a:p>
          <a:endParaRPr lang="en-US"/>
        </a:p>
      </dgm:t>
    </dgm:pt>
    <dgm:pt modelId="{C5ECE17E-347D-410B-8CE8-88A8128784E4}" type="sibTrans" cxnId="{0FFBDDF1-9F7A-4ABE-A7FE-145C3397640A}">
      <dgm:prSet/>
      <dgm:spPr/>
      <dgm:t>
        <a:bodyPr/>
        <a:lstStyle/>
        <a:p>
          <a:endParaRPr lang="en-US"/>
        </a:p>
      </dgm:t>
    </dgm:pt>
    <dgm:pt modelId="{A4151E59-B6E8-4B30-9005-4653F016F98F}" type="pres">
      <dgm:prSet presAssocID="{DB68B8F5-912B-46D8-994B-DD95120C4929}" presName="root" presStyleCnt="0">
        <dgm:presLayoutVars>
          <dgm:dir/>
          <dgm:resizeHandles val="exact"/>
        </dgm:presLayoutVars>
      </dgm:prSet>
      <dgm:spPr/>
    </dgm:pt>
    <dgm:pt modelId="{CA1015B6-B54D-4449-BB65-542E55AF2502}" type="pres">
      <dgm:prSet presAssocID="{7D038BE9-BB6D-4DE1-BF8A-BD884027FFF0}" presName="compNode" presStyleCnt="0"/>
      <dgm:spPr/>
    </dgm:pt>
    <dgm:pt modelId="{AF01BB8E-A894-45E1-90BA-58BADDE6D418}" type="pres">
      <dgm:prSet presAssocID="{7D038BE9-BB6D-4DE1-BF8A-BD884027FFF0}" presName="bgRect" presStyleLbl="bgShp" presStyleIdx="0" presStyleCnt="4"/>
      <dgm:spPr/>
    </dgm:pt>
    <dgm:pt modelId="{8F2A19C3-BC63-4FD6-8AF4-1F379C897A97}" type="pres">
      <dgm:prSet presAssocID="{7D038BE9-BB6D-4DE1-BF8A-BD884027FFF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umbbell"/>
        </a:ext>
      </dgm:extLst>
    </dgm:pt>
    <dgm:pt modelId="{7539D6E0-7927-4BEC-A29F-E685345332E3}" type="pres">
      <dgm:prSet presAssocID="{7D038BE9-BB6D-4DE1-BF8A-BD884027FFF0}" presName="spaceRect" presStyleCnt="0"/>
      <dgm:spPr/>
    </dgm:pt>
    <dgm:pt modelId="{ABC778D2-1A77-4739-9D85-09C607182A4F}" type="pres">
      <dgm:prSet presAssocID="{7D038BE9-BB6D-4DE1-BF8A-BD884027FFF0}" presName="parTx" presStyleLbl="revTx" presStyleIdx="0" presStyleCnt="4">
        <dgm:presLayoutVars>
          <dgm:chMax val="0"/>
          <dgm:chPref val="0"/>
        </dgm:presLayoutVars>
      </dgm:prSet>
      <dgm:spPr/>
    </dgm:pt>
    <dgm:pt modelId="{BEABC548-040A-4BF2-8277-43902FCB5A76}" type="pres">
      <dgm:prSet presAssocID="{07BE11E2-6FE1-43D6-8AC0-3E71173DA909}" presName="sibTrans" presStyleCnt="0"/>
      <dgm:spPr/>
    </dgm:pt>
    <dgm:pt modelId="{DA1D1AA5-EA3D-4B96-9DF3-E4FBF4F9EFF2}" type="pres">
      <dgm:prSet presAssocID="{1A982B77-C0FA-4C58-AE57-D5058A454FC8}" presName="compNode" presStyleCnt="0"/>
      <dgm:spPr/>
    </dgm:pt>
    <dgm:pt modelId="{527F7C72-4EE2-4CD1-8CF2-9D49A5C4836A}" type="pres">
      <dgm:prSet presAssocID="{1A982B77-C0FA-4C58-AE57-D5058A454FC8}" presName="bgRect" presStyleLbl="bgShp" presStyleIdx="1" presStyleCnt="4" custLinFactNeighborX="-45056" custLinFactNeighborY="-5517"/>
      <dgm:spPr/>
    </dgm:pt>
    <dgm:pt modelId="{714DD0AB-C32B-4A82-A3AF-BAD6E89EF3B1}" type="pres">
      <dgm:prSet presAssocID="{1A982B77-C0FA-4C58-AE57-D5058A454FC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w"/>
        </a:ext>
      </dgm:extLst>
    </dgm:pt>
    <dgm:pt modelId="{FFDB2DA6-B948-43D4-A3C5-C9A99F6C7531}" type="pres">
      <dgm:prSet presAssocID="{1A982B77-C0FA-4C58-AE57-D5058A454FC8}" presName="spaceRect" presStyleCnt="0"/>
      <dgm:spPr/>
    </dgm:pt>
    <dgm:pt modelId="{5822D0A1-3B41-437B-B23B-42E1AB8B4369}" type="pres">
      <dgm:prSet presAssocID="{1A982B77-C0FA-4C58-AE57-D5058A454FC8}" presName="parTx" presStyleLbl="revTx" presStyleIdx="1" presStyleCnt="4">
        <dgm:presLayoutVars>
          <dgm:chMax val="0"/>
          <dgm:chPref val="0"/>
        </dgm:presLayoutVars>
      </dgm:prSet>
      <dgm:spPr/>
    </dgm:pt>
    <dgm:pt modelId="{D4D7A071-B5E8-4CF2-BE62-20214052C29E}" type="pres">
      <dgm:prSet presAssocID="{EAFC82DC-CF48-413F-AA89-E4FB9F0AAF33}" presName="sibTrans" presStyleCnt="0"/>
      <dgm:spPr/>
    </dgm:pt>
    <dgm:pt modelId="{BB384212-A4A2-43A1-A173-7B5A6C902D2D}" type="pres">
      <dgm:prSet presAssocID="{F5D0909C-FF8F-4E6B-B087-D10F460B9CAE}" presName="compNode" presStyleCnt="0"/>
      <dgm:spPr/>
    </dgm:pt>
    <dgm:pt modelId="{295E9F08-15D8-48B6-AD47-91943EF26166}" type="pres">
      <dgm:prSet presAssocID="{F5D0909C-FF8F-4E6B-B087-D10F460B9CAE}" presName="bgRect" presStyleLbl="bgShp" presStyleIdx="2" presStyleCnt="4"/>
      <dgm:spPr/>
    </dgm:pt>
    <dgm:pt modelId="{133E280B-9C7A-4821-B3A7-533E035CD998}" type="pres">
      <dgm:prSet presAssocID="{F5D0909C-FF8F-4E6B-B087-D10F460B9CA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dy Builder"/>
        </a:ext>
      </dgm:extLst>
    </dgm:pt>
    <dgm:pt modelId="{5AC1B8B3-F074-4678-9A99-ACFA5C667D81}" type="pres">
      <dgm:prSet presAssocID="{F5D0909C-FF8F-4E6B-B087-D10F460B9CAE}" presName="spaceRect" presStyleCnt="0"/>
      <dgm:spPr/>
    </dgm:pt>
    <dgm:pt modelId="{84F107F1-8758-464E-BBDE-56EFFC0DE116}" type="pres">
      <dgm:prSet presAssocID="{F5D0909C-FF8F-4E6B-B087-D10F460B9CAE}" presName="parTx" presStyleLbl="revTx" presStyleIdx="2" presStyleCnt="4">
        <dgm:presLayoutVars>
          <dgm:chMax val="0"/>
          <dgm:chPref val="0"/>
        </dgm:presLayoutVars>
      </dgm:prSet>
      <dgm:spPr/>
    </dgm:pt>
    <dgm:pt modelId="{AF81F13E-AB21-43E7-A2D2-A738A956EF3B}" type="pres">
      <dgm:prSet presAssocID="{43BF8584-ACEB-4BA7-AF42-DA3CF7EDD604}" presName="sibTrans" presStyleCnt="0"/>
      <dgm:spPr/>
    </dgm:pt>
    <dgm:pt modelId="{549A4998-4556-48D6-A697-32DAD8E6B6DE}" type="pres">
      <dgm:prSet presAssocID="{C64163AE-2214-4F5A-A0A1-DE32F5208576}" presName="compNode" presStyleCnt="0"/>
      <dgm:spPr/>
    </dgm:pt>
    <dgm:pt modelId="{CD8B2FB9-2EC2-4D94-ABFC-6EE64BF487A4}" type="pres">
      <dgm:prSet presAssocID="{C64163AE-2214-4F5A-A0A1-DE32F5208576}" presName="bgRect" presStyleLbl="bgShp" presStyleIdx="3" presStyleCnt="4"/>
      <dgm:spPr/>
    </dgm:pt>
    <dgm:pt modelId="{092983CD-B230-409E-95FA-204374D602CD}" type="pres">
      <dgm:prSet presAssocID="{C64163AE-2214-4F5A-A0A1-DE32F520857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A57EBFC5-384C-4A66-B0B3-6BAA546DB708}" type="pres">
      <dgm:prSet presAssocID="{C64163AE-2214-4F5A-A0A1-DE32F5208576}" presName="spaceRect" presStyleCnt="0"/>
      <dgm:spPr/>
    </dgm:pt>
    <dgm:pt modelId="{97C8E9CD-30B3-4AF9-B6D9-D6C2243DBA7E}" type="pres">
      <dgm:prSet presAssocID="{C64163AE-2214-4F5A-A0A1-DE32F5208576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4C8E113-7EE4-4551-87DA-92B49EEFABFA}" type="presOf" srcId="{F5D0909C-FF8F-4E6B-B087-D10F460B9CAE}" destId="{84F107F1-8758-464E-BBDE-56EFFC0DE116}" srcOrd="0" destOrd="0" presId="urn:microsoft.com/office/officeart/2018/2/layout/IconVerticalSolidList"/>
    <dgm:cxn modelId="{7488726A-8F01-4401-AF34-D538C5B223D4}" type="presOf" srcId="{C64163AE-2214-4F5A-A0A1-DE32F5208576}" destId="{97C8E9CD-30B3-4AF9-B6D9-D6C2243DBA7E}" srcOrd="0" destOrd="0" presId="urn:microsoft.com/office/officeart/2018/2/layout/IconVerticalSolidList"/>
    <dgm:cxn modelId="{F2F093BB-8211-4851-B4AD-6CE42C45AF9D}" type="presOf" srcId="{7D038BE9-BB6D-4DE1-BF8A-BD884027FFF0}" destId="{ABC778D2-1A77-4739-9D85-09C607182A4F}" srcOrd="0" destOrd="0" presId="urn:microsoft.com/office/officeart/2018/2/layout/IconVerticalSolidList"/>
    <dgm:cxn modelId="{D15515BF-3118-4AAA-8C63-CA4B16E24187}" srcId="{DB68B8F5-912B-46D8-994B-DD95120C4929}" destId="{7D038BE9-BB6D-4DE1-BF8A-BD884027FFF0}" srcOrd="0" destOrd="0" parTransId="{79B86522-083C-4EEE-BA01-B2F13C71F241}" sibTransId="{07BE11E2-6FE1-43D6-8AC0-3E71173DA909}"/>
    <dgm:cxn modelId="{3099DDD2-5EC2-46C7-BDA3-0F25D91DE5A6}" type="presOf" srcId="{1A982B77-C0FA-4C58-AE57-D5058A454FC8}" destId="{5822D0A1-3B41-437B-B23B-42E1AB8B4369}" srcOrd="0" destOrd="0" presId="urn:microsoft.com/office/officeart/2018/2/layout/IconVerticalSolidList"/>
    <dgm:cxn modelId="{A467A0DE-4517-4BBC-BD05-4956E5BB0620}" type="presOf" srcId="{DB68B8F5-912B-46D8-994B-DD95120C4929}" destId="{A4151E59-B6E8-4B30-9005-4653F016F98F}" srcOrd="0" destOrd="0" presId="urn:microsoft.com/office/officeart/2018/2/layout/IconVerticalSolidList"/>
    <dgm:cxn modelId="{0FFBDDF1-9F7A-4ABE-A7FE-145C3397640A}" srcId="{DB68B8F5-912B-46D8-994B-DD95120C4929}" destId="{C64163AE-2214-4F5A-A0A1-DE32F5208576}" srcOrd="3" destOrd="0" parTransId="{FD03041E-6C5D-4F93-AD42-17464A9A59AB}" sibTransId="{C5ECE17E-347D-410B-8CE8-88A8128784E4}"/>
    <dgm:cxn modelId="{001A9AF9-4E17-43D8-A74D-01554DBE084A}" srcId="{DB68B8F5-912B-46D8-994B-DD95120C4929}" destId="{F5D0909C-FF8F-4E6B-B087-D10F460B9CAE}" srcOrd="2" destOrd="0" parTransId="{5E284F0D-AD56-4ADA-AA2B-5810C92D1695}" sibTransId="{43BF8584-ACEB-4BA7-AF42-DA3CF7EDD604}"/>
    <dgm:cxn modelId="{563008FA-3428-4DD2-ABF1-512D320A9DCC}" srcId="{DB68B8F5-912B-46D8-994B-DD95120C4929}" destId="{1A982B77-C0FA-4C58-AE57-D5058A454FC8}" srcOrd="1" destOrd="0" parTransId="{92ED4EB1-8C30-404A-9FC9-95604F01724E}" sibTransId="{EAFC82DC-CF48-413F-AA89-E4FB9F0AAF33}"/>
    <dgm:cxn modelId="{9ECD2B6C-76EC-46B3-9DC1-B10C79D1C694}" type="presParOf" srcId="{A4151E59-B6E8-4B30-9005-4653F016F98F}" destId="{CA1015B6-B54D-4449-BB65-542E55AF2502}" srcOrd="0" destOrd="0" presId="urn:microsoft.com/office/officeart/2018/2/layout/IconVerticalSolidList"/>
    <dgm:cxn modelId="{89822535-8148-432A-A8D4-8C5994C6D4B9}" type="presParOf" srcId="{CA1015B6-B54D-4449-BB65-542E55AF2502}" destId="{AF01BB8E-A894-45E1-90BA-58BADDE6D418}" srcOrd="0" destOrd="0" presId="urn:microsoft.com/office/officeart/2018/2/layout/IconVerticalSolidList"/>
    <dgm:cxn modelId="{82B97DE4-FDB4-40F0-BC69-1E4BB9126996}" type="presParOf" srcId="{CA1015B6-B54D-4449-BB65-542E55AF2502}" destId="{8F2A19C3-BC63-4FD6-8AF4-1F379C897A97}" srcOrd="1" destOrd="0" presId="urn:microsoft.com/office/officeart/2018/2/layout/IconVerticalSolidList"/>
    <dgm:cxn modelId="{524D64C2-59C8-4C40-A268-91909812C82B}" type="presParOf" srcId="{CA1015B6-B54D-4449-BB65-542E55AF2502}" destId="{7539D6E0-7927-4BEC-A29F-E685345332E3}" srcOrd="2" destOrd="0" presId="urn:microsoft.com/office/officeart/2018/2/layout/IconVerticalSolidList"/>
    <dgm:cxn modelId="{C7BB9B30-6AEC-4042-93FE-3655408BE57D}" type="presParOf" srcId="{CA1015B6-B54D-4449-BB65-542E55AF2502}" destId="{ABC778D2-1A77-4739-9D85-09C607182A4F}" srcOrd="3" destOrd="0" presId="urn:microsoft.com/office/officeart/2018/2/layout/IconVerticalSolidList"/>
    <dgm:cxn modelId="{99A85B62-E063-48FF-B984-C3F9CC4F2D7C}" type="presParOf" srcId="{A4151E59-B6E8-4B30-9005-4653F016F98F}" destId="{BEABC548-040A-4BF2-8277-43902FCB5A76}" srcOrd="1" destOrd="0" presId="urn:microsoft.com/office/officeart/2018/2/layout/IconVerticalSolidList"/>
    <dgm:cxn modelId="{A5F014CB-2AE2-4858-87BC-25450FC2CC65}" type="presParOf" srcId="{A4151E59-B6E8-4B30-9005-4653F016F98F}" destId="{DA1D1AA5-EA3D-4B96-9DF3-E4FBF4F9EFF2}" srcOrd="2" destOrd="0" presId="urn:microsoft.com/office/officeart/2018/2/layout/IconVerticalSolidList"/>
    <dgm:cxn modelId="{52549F63-D9C0-44D0-B7FC-04D2154A4475}" type="presParOf" srcId="{DA1D1AA5-EA3D-4B96-9DF3-E4FBF4F9EFF2}" destId="{527F7C72-4EE2-4CD1-8CF2-9D49A5C4836A}" srcOrd="0" destOrd="0" presId="urn:microsoft.com/office/officeart/2018/2/layout/IconVerticalSolidList"/>
    <dgm:cxn modelId="{E72E2C34-616D-4659-B7E9-51C21FEE3DE9}" type="presParOf" srcId="{DA1D1AA5-EA3D-4B96-9DF3-E4FBF4F9EFF2}" destId="{714DD0AB-C32B-4A82-A3AF-BAD6E89EF3B1}" srcOrd="1" destOrd="0" presId="urn:microsoft.com/office/officeart/2018/2/layout/IconVerticalSolidList"/>
    <dgm:cxn modelId="{84177310-3B26-4972-BD0B-4A0DFB05947F}" type="presParOf" srcId="{DA1D1AA5-EA3D-4B96-9DF3-E4FBF4F9EFF2}" destId="{FFDB2DA6-B948-43D4-A3C5-C9A99F6C7531}" srcOrd="2" destOrd="0" presId="urn:microsoft.com/office/officeart/2018/2/layout/IconVerticalSolidList"/>
    <dgm:cxn modelId="{46E261FA-FD0C-4969-B868-D67863ACDBAF}" type="presParOf" srcId="{DA1D1AA5-EA3D-4B96-9DF3-E4FBF4F9EFF2}" destId="{5822D0A1-3B41-437B-B23B-42E1AB8B4369}" srcOrd="3" destOrd="0" presId="urn:microsoft.com/office/officeart/2018/2/layout/IconVerticalSolidList"/>
    <dgm:cxn modelId="{1104EE37-0ADE-47D3-A9F1-CD0499FAC2D0}" type="presParOf" srcId="{A4151E59-B6E8-4B30-9005-4653F016F98F}" destId="{D4D7A071-B5E8-4CF2-BE62-20214052C29E}" srcOrd="3" destOrd="0" presId="urn:microsoft.com/office/officeart/2018/2/layout/IconVerticalSolidList"/>
    <dgm:cxn modelId="{9A27E3C5-265D-4BFE-9A0C-A722B64615E3}" type="presParOf" srcId="{A4151E59-B6E8-4B30-9005-4653F016F98F}" destId="{BB384212-A4A2-43A1-A173-7B5A6C902D2D}" srcOrd="4" destOrd="0" presId="urn:microsoft.com/office/officeart/2018/2/layout/IconVerticalSolidList"/>
    <dgm:cxn modelId="{C431A079-3D5E-4DB2-A421-DE95E622A2AF}" type="presParOf" srcId="{BB384212-A4A2-43A1-A173-7B5A6C902D2D}" destId="{295E9F08-15D8-48B6-AD47-91943EF26166}" srcOrd="0" destOrd="0" presId="urn:microsoft.com/office/officeart/2018/2/layout/IconVerticalSolidList"/>
    <dgm:cxn modelId="{2FA14EDC-85EE-4FE1-8B75-B9048A4D5B46}" type="presParOf" srcId="{BB384212-A4A2-43A1-A173-7B5A6C902D2D}" destId="{133E280B-9C7A-4821-B3A7-533E035CD998}" srcOrd="1" destOrd="0" presId="urn:microsoft.com/office/officeart/2018/2/layout/IconVerticalSolidList"/>
    <dgm:cxn modelId="{43D2012D-FC47-4A7E-9B45-8A1726C10BA1}" type="presParOf" srcId="{BB384212-A4A2-43A1-A173-7B5A6C902D2D}" destId="{5AC1B8B3-F074-4678-9A99-ACFA5C667D81}" srcOrd="2" destOrd="0" presId="urn:microsoft.com/office/officeart/2018/2/layout/IconVerticalSolidList"/>
    <dgm:cxn modelId="{DBC3EF2E-FD27-4F5E-8CEE-8BDD45244E73}" type="presParOf" srcId="{BB384212-A4A2-43A1-A173-7B5A6C902D2D}" destId="{84F107F1-8758-464E-BBDE-56EFFC0DE116}" srcOrd="3" destOrd="0" presId="urn:microsoft.com/office/officeart/2018/2/layout/IconVerticalSolidList"/>
    <dgm:cxn modelId="{3405A439-420A-4E52-8E5B-A38C9E6F25A5}" type="presParOf" srcId="{A4151E59-B6E8-4B30-9005-4653F016F98F}" destId="{AF81F13E-AB21-43E7-A2D2-A738A956EF3B}" srcOrd="5" destOrd="0" presId="urn:microsoft.com/office/officeart/2018/2/layout/IconVerticalSolidList"/>
    <dgm:cxn modelId="{955414F6-509A-4C09-AEB2-6668422DA02B}" type="presParOf" srcId="{A4151E59-B6E8-4B30-9005-4653F016F98F}" destId="{549A4998-4556-48D6-A697-32DAD8E6B6DE}" srcOrd="6" destOrd="0" presId="urn:microsoft.com/office/officeart/2018/2/layout/IconVerticalSolidList"/>
    <dgm:cxn modelId="{4E0D1862-B4A4-4EA3-8F8C-4A51D75DF0AA}" type="presParOf" srcId="{549A4998-4556-48D6-A697-32DAD8E6B6DE}" destId="{CD8B2FB9-2EC2-4D94-ABFC-6EE64BF487A4}" srcOrd="0" destOrd="0" presId="urn:microsoft.com/office/officeart/2018/2/layout/IconVerticalSolidList"/>
    <dgm:cxn modelId="{FE5A6163-C916-4071-8AED-F602A0441F65}" type="presParOf" srcId="{549A4998-4556-48D6-A697-32DAD8E6B6DE}" destId="{092983CD-B230-409E-95FA-204374D602CD}" srcOrd="1" destOrd="0" presId="urn:microsoft.com/office/officeart/2018/2/layout/IconVerticalSolidList"/>
    <dgm:cxn modelId="{DB532070-BD26-40CF-A002-E9B9E01B4A64}" type="presParOf" srcId="{549A4998-4556-48D6-A697-32DAD8E6B6DE}" destId="{A57EBFC5-384C-4A66-B0B3-6BAA546DB708}" srcOrd="2" destOrd="0" presId="urn:microsoft.com/office/officeart/2018/2/layout/IconVerticalSolidList"/>
    <dgm:cxn modelId="{2FF19A3C-38D5-4CCE-A7BF-4F845C4B6557}" type="presParOf" srcId="{549A4998-4556-48D6-A697-32DAD8E6B6DE}" destId="{97C8E9CD-30B3-4AF9-B6D9-D6C2243DBA7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01BB8E-A894-45E1-90BA-58BADDE6D418}">
      <dsp:nvSpPr>
        <dsp:cNvPr id="0" name=""/>
        <dsp:cNvSpPr/>
      </dsp:nvSpPr>
      <dsp:spPr>
        <a:xfrm>
          <a:off x="0" y="2229"/>
          <a:ext cx="8686800" cy="11300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2A19C3-BC63-4FD6-8AF4-1F379C897A97}">
      <dsp:nvSpPr>
        <dsp:cNvPr id="0" name=""/>
        <dsp:cNvSpPr/>
      </dsp:nvSpPr>
      <dsp:spPr>
        <a:xfrm>
          <a:off x="341833" y="256486"/>
          <a:ext cx="621516" cy="6215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C778D2-1A77-4739-9D85-09C607182A4F}">
      <dsp:nvSpPr>
        <dsp:cNvPr id="0" name=""/>
        <dsp:cNvSpPr/>
      </dsp:nvSpPr>
      <dsp:spPr>
        <a:xfrm>
          <a:off x="1305184" y="2229"/>
          <a:ext cx="7381615" cy="1130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595" tIns="119595" rIns="119595" bIns="11959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5,300 lb. maximum weight</a:t>
          </a:r>
        </a:p>
      </dsp:txBody>
      <dsp:txXfrm>
        <a:off x="1305184" y="2229"/>
        <a:ext cx="7381615" cy="1130029"/>
      </dsp:txXfrm>
    </dsp:sp>
    <dsp:sp modelId="{527F7C72-4EE2-4CD1-8CF2-9D49A5C4836A}">
      <dsp:nvSpPr>
        <dsp:cNvPr id="0" name=""/>
        <dsp:cNvSpPr/>
      </dsp:nvSpPr>
      <dsp:spPr>
        <a:xfrm>
          <a:off x="0" y="1352422"/>
          <a:ext cx="8686800" cy="11300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4DD0AB-C32B-4A82-A3AF-BAD6E89EF3B1}">
      <dsp:nvSpPr>
        <dsp:cNvPr id="0" name=""/>
        <dsp:cNvSpPr/>
      </dsp:nvSpPr>
      <dsp:spPr>
        <a:xfrm>
          <a:off x="341833" y="1669023"/>
          <a:ext cx="621516" cy="6215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22D0A1-3B41-437B-B23B-42E1AB8B4369}">
      <dsp:nvSpPr>
        <dsp:cNvPr id="0" name=""/>
        <dsp:cNvSpPr/>
      </dsp:nvSpPr>
      <dsp:spPr>
        <a:xfrm>
          <a:off x="1305184" y="1414766"/>
          <a:ext cx="7381615" cy="1130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595" tIns="119595" rIns="119595" bIns="11959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Fully equipped (tools &amp; saws)</a:t>
          </a:r>
        </a:p>
      </dsp:txBody>
      <dsp:txXfrm>
        <a:off x="1305184" y="1414766"/>
        <a:ext cx="7381615" cy="1130029"/>
      </dsp:txXfrm>
    </dsp:sp>
    <dsp:sp modelId="{295E9F08-15D8-48B6-AD47-91943EF26166}">
      <dsp:nvSpPr>
        <dsp:cNvPr id="0" name=""/>
        <dsp:cNvSpPr/>
      </dsp:nvSpPr>
      <dsp:spPr>
        <a:xfrm>
          <a:off x="0" y="2827303"/>
          <a:ext cx="8686800" cy="11300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3E280B-9C7A-4821-B3A7-533E035CD998}">
      <dsp:nvSpPr>
        <dsp:cNvPr id="0" name=""/>
        <dsp:cNvSpPr/>
      </dsp:nvSpPr>
      <dsp:spPr>
        <a:xfrm>
          <a:off x="341833" y="3081560"/>
          <a:ext cx="621516" cy="6215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F107F1-8758-464E-BBDE-56EFFC0DE116}">
      <dsp:nvSpPr>
        <dsp:cNvPr id="0" name=""/>
        <dsp:cNvSpPr/>
      </dsp:nvSpPr>
      <dsp:spPr>
        <a:xfrm>
          <a:off x="1305184" y="2827303"/>
          <a:ext cx="7381615" cy="1130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595" tIns="119595" rIns="119595" bIns="11959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Self-sufficient</a:t>
          </a:r>
        </a:p>
      </dsp:txBody>
      <dsp:txXfrm>
        <a:off x="1305184" y="2827303"/>
        <a:ext cx="7381615" cy="1130029"/>
      </dsp:txXfrm>
    </dsp:sp>
    <dsp:sp modelId="{CD8B2FB9-2EC2-4D94-ABFC-6EE64BF487A4}">
      <dsp:nvSpPr>
        <dsp:cNvPr id="0" name=""/>
        <dsp:cNvSpPr/>
      </dsp:nvSpPr>
      <dsp:spPr>
        <a:xfrm>
          <a:off x="0" y="4239840"/>
          <a:ext cx="8686800" cy="11300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2983CD-B230-409E-95FA-204374D602CD}">
      <dsp:nvSpPr>
        <dsp:cNvPr id="0" name=""/>
        <dsp:cNvSpPr/>
      </dsp:nvSpPr>
      <dsp:spPr>
        <a:xfrm>
          <a:off x="341833" y="4494097"/>
          <a:ext cx="621516" cy="62151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C8E9CD-30B3-4AF9-B6D9-D6C2243DBA7E}">
      <dsp:nvSpPr>
        <dsp:cNvPr id="0" name=""/>
        <dsp:cNvSpPr/>
      </dsp:nvSpPr>
      <dsp:spPr>
        <a:xfrm>
          <a:off x="1305184" y="4239840"/>
          <a:ext cx="7381615" cy="1130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595" tIns="119595" rIns="119595" bIns="11959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Have own transportation</a:t>
          </a:r>
        </a:p>
      </dsp:txBody>
      <dsp:txXfrm>
        <a:off x="1305184" y="4239840"/>
        <a:ext cx="7381615" cy="1130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6E6EC7-9957-4E55-A5F2-DBC67F57FB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58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0C8F7-38EC-4701-8FD8-5FC261FA7BEE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852DE-D370-4E96-91C2-655F5708C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31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0577124047/in/album-72157712190343533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42147490365/in/album-72157670582545288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43051773401/in/album-72157692660646970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44161647451/in/album-72157696839162681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0382496202/in/album-72157692660646970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0898927743/in/album-72157692660646970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2099131199/in/album-72157720061538955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1685999780/in/album-72157720061538955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utterstock.com/image-photo/tourist-buses-on-parking-477310891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43158845611/in/album-72157698629636355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2149629023/in/album-72157692660646970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0575966798/in/album-72157712190343533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lickr.com/photos/nifc/50622862352/in/album-72157712190343533/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3375576180/in/album-72157712190343533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2098782549/in/album-72157720061538955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43325493071/in/album-72157670582545288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0622100893/in/album-72157670582545288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ifc/53086657125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BLM Veterans Train the Military | The Billings Veteran Crew 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52DE-D370-4E96-91C2-655F5708C4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82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Caterers Provide Meals for Firefighters | Caterers set up at…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52DE-D370-4E96-91C2-655F5708C4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10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52DE-D370-4E96-91C2-655F5708C4A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60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Communications Are Essential For Firefighters | </a:t>
            </a:r>
            <a:r>
              <a:rPr lang="en-US" dirty="0" err="1">
                <a:hlinkClick r:id="rId3"/>
              </a:rPr>
              <a:t>Communicatio</a:t>
            </a:r>
            <a:r>
              <a:rPr lang="en-US" dirty="0">
                <a:hlinkClick r:id="rId3"/>
              </a:rPr>
              <a:t>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52DE-D370-4E96-91C2-655F5708C4A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14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Monitoring a Prescribed Fire | Firefighters monitor the edge…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52DE-D370-4E96-91C2-655F5708C4A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94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North Complex, Tallac IHC | Tallac hotshot on division TT of…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52DE-D370-4E96-91C2-655F5708C4A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57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On the campus of the National Interagency Fire Center.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52DE-D370-4E96-91C2-655F5708C4A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30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Critical 80 Training | The Devil's Canyon Veterans crew part…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52DE-D370-4E96-91C2-655F5708C4A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026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2021 BLM Fire Employee Photo Contest Category: Fire Person…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52DE-D370-4E96-91C2-655F5708C4A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290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Tourist Buses On Parking Stock Photo 477310891 | Shutterstock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52DE-D370-4E96-91C2-655F5708C4A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383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Firefighters Head to Canada to the Fort McMurry Fire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52DE-D370-4E96-91C2-655F5708C4A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85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69925"/>
            <a:ext cx="2476500" cy="185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SzPts val="1200"/>
              <a:buFont typeface="Wingdings" panose="05000000000000000000" pitchFamily="2" charset="2"/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3E047-8B01-4D0A-8D9A-8D93D4534B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780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MAY 15 Using radio and mobile phone | KINGMAN, AZ - MAY 15: 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52DE-D370-4E96-91C2-655F5708C4A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55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Vale Hotshot Crew | Vale Interagency Hotshot Crew traveled t… | Flickr</a:t>
            </a:r>
            <a:endParaRPr lang="en-US" dirty="0"/>
          </a:p>
          <a:p>
            <a:r>
              <a:rPr lang="en-US" dirty="0">
                <a:hlinkClick r:id="rId4"/>
              </a:rPr>
              <a:t>2020 BLM Photo Contest: Crews | 2020 BLM Fire and Aviation P… | Flickr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52DE-D370-4E96-91C2-655F5708C4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83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Veterans crew in Canada | 2023 BLM Fire Employee Photo Conte…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52DE-D370-4E96-91C2-655F5708C4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28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Ruby Mountain Hotshots Training | The Ruby Mountain Hotshots…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52DE-D370-4E96-91C2-655F5708C4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0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Camp Crew Ready to Serve Dinner | The Camp Crew at the Trail…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52DE-D370-4E96-91C2-655F5708C4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72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2020 BLM Photo Contest: Fire Camp | 2020 BLM Photo Contest C…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52DE-D370-4E96-91C2-655F5708C4A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54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52DE-D370-4E96-91C2-655F5708C4A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7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Alaska crew conducts fuels reduction project 7 | The Alaska … | Flickr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852DE-D370-4E96-91C2-655F5708C4A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48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picture of a crew.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" t="5771" r="6476"/>
          <a:stretch/>
        </p:blipFill>
        <p:spPr>
          <a:xfrm>
            <a:off x="0" y="0"/>
            <a:ext cx="9144000" cy="659731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5" name="Rectangle 4"/>
          <p:cNvSpPr/>
          <p:nvPr userDrawn="1"/>
        </p:nvSpPr>
        <p:spPr>
          <a:xfrm>
            <a:off x="0" y="4495800"/>
            <a:ext cx="9144000" cy="1752600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905000" y="4495800"/>
            <a:ext cx="7086600" cy="17526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Course Name Unit # –</a:t>
            </a:r>
            <a:br>
              <a:rPr lang="en-US" dirty="0"/>
            </a:br>
            <a:r>
              <a:rPr lang="en-US" dirty="0"/>
              <a:t>Unit Name</a:t>
            </a:r>
            <a:endParaRPr lang="en-US" altLang="en-US" sz="4000" dirty="0">
              <a:solidFill>
                <a:schemeClr val="bg1"/>
              </a:solidFill>
            </a:endParaRPr>
          </a:p>
        </p:txBody>
      </p:sp>
      <p:pic>
        <p:nvPicPr>
          <p:cNvPr id="6" name="Picture 5" descr="NWCG Logo">
            <a:extLst>
              <a:ext uri="{FF2B5EF4-FFF2-40B4-BE49-F238E27FC236}">
                <a16:creationId xmlns:a16="http://schemas.microsoft.com/office/drawing/2014/main" id="{87E4CE6E-5511-4A14-BE1C-5157149468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56" y="4681325"/>
            <a:ext cx="174061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03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6200" y="1179576"/>
            <a:ext cx="5486400" cy="16916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/>
          </p:nvPr>
        </p:nvSpPr>
        <p:spPr>
          <a:xfrm>
            <a:off x="76200" y="3032586"/>
            <a:ext cx="5486400" cy="16916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/>
          </p:nvPr>
        </p:nvSpPr>
        <p:spPr>
          <a:xfrm>
            <a:off x="76200" y="4876800"/>
            <a:ext cx="5486400" cy="16916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5791200" y="1179576"/>
            <a:ext cx="3200400" cy="169164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5791200" y="3032760"/>
            <a:ext cx="3200400" cy="169164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5791200" y="4876800"/>
            <a:ext cx="3200400" cy="169164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87F88A-978E-A453-BE88-E39D09CBE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84015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76200" y="1179576"/>
            <a:ext cx="2926080" cy="53766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/>
          </p:nvPr>
        </p:nvSpPr>
        <p:spPr>
          <a:xfrm>
            <a:off x="3086100" y="1179576"/>
            <a:ext cx="2926080" cy="53766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4"/>
          </p:nvPr>
        </p:nvSpPr>
        <p:spPr>
          <a:xfrm>
            <a:off x="6096000" y="1179576"/>
            <a:ext cx="2926080" cy="53766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373A08-9688-D81F-5986-FA856021A6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499416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486400" y="1179577"/>
            <a:ext cx="3505200" cy="5373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7"/>
            <a:ext cx="52578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8F0E69-826D-AEAB-1C97-C78AB0290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806411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486400" y="1179576"/>
            <a:ext cx="3516312" cy="25603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486400" y="3992881"/>
            <a:ext cx="3516312" cy="25603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7"/>
            <a:ext cx="5246688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A713F0-155F-CD4E-A0B9-0E3AFE7D5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18937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43434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8"/>
          <p:cNvSpPr>
            <a:spLocks noGrp="1"/>
          </p:cNvSpPr>
          <p:nvPr>
            <p:ph sz="quarter" idx="13"/>
          </p:nvPr>
        </p:nvSpPr>
        <p:spPr>
          <a:xfrm>
            <a:off x="4648200" y="1179576"/>
            <a:ext cx="43434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64F3CE9-64C0-EB88-2558-8AB375F354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531876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EDF338-1169-90C3-1000-A6676B06BF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00" y="1179576"/>
            <a:ext cx="8686800" cy="537667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51A87C9-E0A5-4FF3-C2C0-EF6F5F538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391770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8686800" cy="1643641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CA1425E-D84C-987F-4EC6-5FD48E2856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2825496"/>
            <a:ext cx="9144000" cy="38039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948B8A-EAC0-B27D-347A-AE7871A5B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066666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ho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228600" y="1179577"/>
            <a:ext cx="8686800" cy="72542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b="1"/>
            </a:lvl1pPr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CA1425E-D84C-987F-4EC6-5FD48E2856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905001"/>
            <a:ext cx="9144000" cy="47243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948B8A-EAC0-B27D-347A-AE7871A5B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501106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ho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228600" y="1179577"/>
            <a:ext cx="8686800" cy="72542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b="1"/>
            </a:lvl1pPr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948B8A-EAC0-B27D-347A-AE7871A5B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15A9DE-D9FA-488F-93B4-7EEE866390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905001"/>
            <a:ext cx="9144000" cy="47274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1745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7"/>
            <a:ext cx="52578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8F0E69-826D-AEAB-1C97-C78AB0290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A543FA0-96E0-0E9B-74EF-843BF09B4B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86400" y="1179576"/>
            <a:ext cx="3502152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24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81100"/>
            <a:ext cx="8686800" cy="449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tabLst>
                <a:tab pos="0" algn="l"/>
              </a:tabLs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B005ED-D7A5-40AF-9E8B-274DA7C605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2684212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486400" y="1179577"/>
            <a:ext cx="3505200" cy="5373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8F0E69-826D-AEAB-1C97-C78AB0290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493D53-F137-2387-E9BC-6F986015AC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00" y="1179576"/>
            <a:ext cx="5257800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61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28600" y="1182560"/>
            <a:ext cx="3505200" cy="5373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8F0E69-826D-AEAB-1C97-C78AB0290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E4E251-DF67-F6C9-A979-B62331BC09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40426" y="1182560"/>
            <a:ext cx="5257800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63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755136" y="1179512"/>
            <a:ext cx="5257800" cy="53736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8F0E69-826D-AEAB-1C97-C78AB0290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E4E251-DF67-F6C9-A979-B62331BC09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00" y="1179512"/>
            <a:ext cx="3502152" cy="537667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623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43434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64F3CE9-64C0-EB88-2558-8AB375F354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C947C7D-DA5A-4F58-40EB-1153B289D6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64765" y="1186202"/>
            <a:ext cx="4343400" cy="537667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607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/>
          <p:cNvSpPr>
            <a:spLocks noGrp="1"/>
          </p:cNvSpPr>
          <p:nvPr>
            <p:ph sz="quarter" idx="12"/>
          </p:nvPr>
        </p:nvSpPr>
        <p:spPr>
          <a:xfrm>
            <a:off x="4663440" y="1179576"/>
            <a:ext cx="4343400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64F3CE9-64C0-EB88-2558-8AB375F354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C947C7D-DA5A-4F58-40EB-1153B289D6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00" y="1179576"/>
            <a:ext cx="4343400" cy="537667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701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7"/>
            <a:ext cx="5246688" cy="5373624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A713F0-155F-CD4E-A0B9-0E3AFE7D5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0620D79-5856-100D-2240-15DEA6F9F2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75288" y="1175230"/>
            <a:ext cx="3520440" cy="2560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4CE8594-941B-9C5D-A91A-15B5AE1F4C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69042" y="3989634"/>
            <a:ext cx="3520440" cy="25603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645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wledge chec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0" y="1179576"/>
            <a:ext cx="9144000" cy="762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Question?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0" y="2206752"/>
            <a:ext cx="4495800" cy="4346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Answer: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48200" y="2206752"/>
            <a:ext cx="4495800" cy="4346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Answer: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6B37E7B-E76F-68C9-9277-ACFCF863F0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5998133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nowledge chec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0" y="1179576"/>
            <a:ext cx="9144000" cy="762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Question?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0" y="2206752"/>
            <a:ext cx="4495800" cy="434644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Answer: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6B37E7B-E76F-68C9-9277-ACFCF863F0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572B27-2C52-7930-C003-1F5829E795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8202" y="2209800"/>
            <a:ext cx="4498848" cy="4343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667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81100"/>
            <a:ext cx="8686800" cy="449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tabLst>
                <a:tab pos="0" algn="l"/>
              </a:tabLs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9FA99A-55BD-8B72-FC8D-6422982428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4147540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F297C-0087-45B0-9906-AD1AE46A05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61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Sim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1D5816FF-9C02-762E-6B74-0041D8F0F8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tabLst>
                <a:tab pos="0" algn="l"/>
              </a:tabLs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37BB4DB-A3B6-C72C-C9E2-125BBB1100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2494700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CD16C-0F66-48F1-8E49-A018AC1DAC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686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6313-AE55-41F0-A5E2-9A61C3C0C7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592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81100"/>
            <a:ext cx="8686800" cy="4495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tabLst>
                <a:tab pos="0" algn="l"/>
              </a:tabLs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B005ED-D7A5-40AF-9E8B-274DA7C605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solidFill>
            <a:schemeClr val="accent3"/>
          </a:solidFill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2141535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noFill/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990600"/>
            <a:ext cx="8686800" cy="54864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400"/>
            </a:lvl1pPr>
            <a:lvl2pPr>
              <a:spcBef>
                <a:spcPts val="0"/>
              </a:spcBef>
              <a:spcAft>
                <a:spcPts val="1200"/>
              </a:spcAft>
              <a:defRPr/>
            </a:lvl2pPr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8355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86F7E-C592-3CA2-6B18-5C3B27176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600" y="1179576"/>
            <a:ext cx="8686800" cy="658368"/>
          </a:xfrm>
          <a:solidFill>
            <a:srgbClr val="4EA36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DB8DA97-65CD-1DA1-EF63-5CAD45A436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28600" y="1965452"/>
            <a:ext cx="8686800" cy="658368"/>
          </a:xfrm>
          <a:solidFill>
            <a:srgbClr val="935F24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B1AFCCA-4D64-5B21-BD34-088A7547F6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28600" y="2751328"/>
            <a:ext cx="8686800" cy="658368"/>
          </a:xfrm>
          <a:solidFill>
            <a:srgbClr val="CEBEA7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441F830-1E5D-06EA-C420-33392BFC39F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28600" y="3537204"/>
            <a:ext cx="8686800" cy="658368"/>
          </a:xfrm>
          <a:solidFill>
            <a:srgbClr val="EB992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EFE272A-7617-AEA9-A84B-769BEFA81A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25287" y="4323080"/>
            <a:ext cx="8686800" cy="658368"/>
          </a:xfrm>
          <a:solidFill>
            <a:srgbClr val="D1F0F0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D307005-8368-5812-03C0-F4A8A8141C1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25287" y="5108956"/>
            <a:ext cx="8686800" cy="658368"/>
          </a:xfrm>
          <a:solidFill>
            <a:srgbClr val="E3ECF3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2A7DEC0-E96A-45FC-0ED6-8429F4E3DA7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38539" y="5894832"/>
            <a:ext cx="8686800" cy="658368"/>
          </a:xfrm>
          <a:solidFill>
            <a:srgbClr val="CEBEA7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E86237-720D-08D6-8AF9-EDA63525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871194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86F7E-C592-3CA2-6B18-5C3B27176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600" y="1179576"/>
            <a:ext cx="5257800" cy="658368"/>
          </a:xfrm>
          <a:solidFill>
            <a:srgbClr val="4EA361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DB8DA97-65CD-1DA1-EF63-5CAD45A436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28600" y="1965452"/>
            <a:ext cx="5257800" cy="658368"/>
          </a:xfrm>
          <a:solidFill>
            <a:srgbClr val="935F24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B1AFCCA-4D64-5B21-BD34-088A7547F6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28600" y="2751328"/>
            <a:ext cx="5257800" cy="658368"/>
          </a:xfrm>
          <a:solidFill>
            <a:srgbClr val="CEBEA7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441F830-1E5D-06EA-C420-33392BFC39F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28600" y="3537204"/>
            <a:ext cx="5257800" cy="658368"/>
          </a:xfrm>
          <a:solidFill>
            <a:srgbClr val="EB9922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EFE272A-7617-AEA9-A84B-769BEFA81A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25287" y="4323080"/>
            <a:ext cx="5257800" cy="658368"/>
          </a:xfrm>
          <a:solidFill>
            <a:srgbClr val="D1F0F0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D307005-8368-5812-03C0-F4A8A8141C1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25287" y="5108956"/>
            <a:ext cx="5257800" cy="658368"/>
          </a:xfrm>
          <a:solidFill>
            <a:srgbClr val="E3ECF3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2A7DEC0-E96A-45FC-0ED6-8429F4E3DA7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38539" y="5894832"/>
            <a:ext cx="5257800" cy="658368"/>
          </a:xfrm>
          <a:solidFill>
            <a:srgbClr val="CEBEA7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E86237-720D-08D6-8AF9-EDA63525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AE90F1F4-8183-9AE3-45A8-0835A4A1D3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86400" y="1179576"/>
            <a:ext cx="3502152" cy="53766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999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86F7E-C592-3CA2-6B18-5C3B27176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600" y="1179576"/>
            <a:ext cx="5257800" cy="658368"/>
          </a:xfrm>
          <a:solidFill>
            <a:srgbClr val="4EA361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DB8DA97-65CD-1DA1-EF63-5CAD45A436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28600" y="1965452"/>
            <a:ext cx="5257800" cy="658368"/>
          </a:xfrm>
          <a:solidFill>
            <a:srgbClr val="935F24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B1AFCCA-4D64-5B21-BD34-088A7547F6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28600" y="2751328"/>
            <a:ext cx="5257800" cy="658368"/>
          </a:xfrm>
          <a:solidFill>
            <a:srgbClr val="CEBEA7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441F830-1E5D-06EA-C420-33392BFC39F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28600" y="3537204"/>
            <a:ext cx="5257800" cy="658368"/>
          </a:xfrm>
          <a:solidFill>
            <a:srgbClr val="EB9922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EFE272A-7617-AEA9-A84B-769BEFA81A4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25287" y="4323080"/>
            <a:ext cx="5257800" cy="658368"/>
          </a:xfrm>
          <a:solidFill>
            <a:srgbClr val="D1F0F0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D307005-8368-5812-03C0-F4A8A8141C1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25287" y="5108956"/>
            <a:ext cx="5257800" cy="658368"/>
          </a:xfrm>
          <a:solidFill>
            <a:srgbClr val="E3ECF3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2A7DEC0-E96A-45FC-0ED6-8429F4E3DA7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38539" y="5894832"/>
            <a:ext cx="5257800" cy="658368"/>
          </a:xfrm>
          <a:solidFill>
            <a:srgbClr val="CEBEA7"/>
          </a:solidFill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l">
              <a:buNone/>
              <a:defRPr>
                <a:solidFill>
                  <a:schemeClr val="tx1"/>
                </a:solidFill>
              </a:defRPr>
            </a:lvl2pPr>
            <a:lvl3pPr marL="914400" indent="0" algn="l">
              <a:buNone/>
              <a:defRPr>
                <a:solidFill>
                  <a:schemeClr val="tx1"/>
                </a:solidFill>
              </a:defRPr>
            </a:lvl3pPr>
            <a:lvl4pPr marL="1371600" indent="0" algn="l">
              <a:buNone/>
              <a:defRPr>
                <a:solidFill>
                  <a:schemeClr val="tx1"/>
                </a:solidFill>
              </a:defRPr>
            </a:lvl4pPr>
            <a:lvl5pPr marL="1828800" indent="0" algn="l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E86237-720D-08D6-8AF9-EDA63525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C956C6EB-15A6-3E85-5EEB-1C035332519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475288" y="1175230"/>
            <a:ext cx="3520440" cy="2560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2208C284-A476-8278-A0FE-D36F22AD967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69042" y="3989634"/>
            <a:ext cx="3520440" cy="25603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52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86F7E-C592-3CA2-6B18-5C3B271768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600" y="1179576"/>
            <a:ext cx="8686800" cy="658368"/>
          </a:xfrm>
          <a:solidFill>
            <a:srgbClr val="4EA36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DB8DA97-65CD-1DA1-EF63-5CAD45A436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28600" y="1965452"/>
            <a:ext cx="8686800" cy="658368"/>
          </a:xfrm>
          <a:solidFill>
            <a:srgbClr val="935F24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B1AFCCA-4D64-5B21-BD34-088A7547F6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28600" y="2751328"/>
            <a:ext cx="8686800" cy="658368"/>
          </a:xfrm>
          <a:solidFill>
            <a:srgbClr val="CEBEA7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/>
                </a:solidFill>
              </a:defRPr>
            </a:lvl2pPr>
            <a:lvl3pPr marL="914400" indent="0" algn="ctr">
              <a:buNone/>
              <a:defRPr>
                <a:solidFill>
                  <a:schemeClr val="tx1"/>
                </a:solidFill>
              </a:defRPr>
            </a:lvl3pPr>
            <a:lvl4pPr marL="1371600" indent="0" algn="ctr">
              <a:buNone/>
              <a:defRPr>
                <a:solidFill>
                  <a:schemeClr val="tx1"/>
                </a:solidFill>
              </a:defRPr>
            </a:lvl4pPr>
            <a:lvl5pPr marL="1828800" indent="0" algn="ctr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3E86237-720D-08D6-8AF9-EDA63525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C225F91-38D2-22D7-07CD-7D4BD14735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537204"/>
            <a:ext cx="9144000" cy="309219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496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0" y="2823216"/>
            <a:ext cx="9144000" cy="380618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Image/Chart/Video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8686800" cy="1643641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30F473-3673-89D0-7F4F-C7600C166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870078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0" y="2823217"/>
            <a:ext cx="4572000" cy="380618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Image/Chart/Video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8686800" cy="1643641"/>
          </a:xfrm>
          <a:prstGeom prst="rect">
            <a:avLst/>
          </a:prstGeom>
        </p:spPr>
        <p:txBody>
          <a:bodyPr/>
          <a:lstStyle>
            <a:lvl3pPr>
              <a:tabLst>
                <a:tab pos="0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4" hasCustomPrompt="1"/>
          </p:nvPr>
        </p:nvSpPr>
        <p:spPr>
          <a:xfrm>
            <a:off x="4572000" y="2823217"/>
            <a:ext cx="4572000" cy="380618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Image/Chart/Video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232FDA-69A8-C228-2CC5-05EDEEB92E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57487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87544"/>
            <a:ext cx="9144000" cy="29136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Google Shape;10;p1"/>
          <p:cNvSpPr txBox="1">
            <a:spLocks/>
          </p:cNvSpPr>
          <p:nvPr userDrawn="1"/>
        </p:nvSpPr>
        <p:spPr>
          <a:xfrm>
            <a:off x="0" y="6587544"/>
            <a:ext cx="5486400" cy="291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>
              <a:defRPr lang="en-US"/>
            </a:defPPr>
            <a:lvl1pPr marL="0" marR="0" lvl="0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kern="1200" cap="none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algn="l" defTabSz="4572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1200" b="1" i="0" u="none" strike="noStrike" kern="1200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D-310 Unit 5: Crews</a:t>
            </a:r>
            <a:endParaRPr lang="en-US" sz="1200" b="1" i="0" u="none" strike="noStrike" kern="1200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1;p1"/>
          <p:cNvSpPr txBox="1">
            <a:spLocks/>
          </p:cNvSpPr>
          <p:nvPr userDrawn="1"/>
        </p:nvSpPr>
        <p:spPr>
          <a:xfrm>
            <a:off x="7008909" y="6587545"/>
            <a:ext cx="2133600" cy="291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spcBef>
                <a:spcPts val="0"/>
              </a:spcBef>
              <a:buNone/>
              <a:defRPr sz="1200" b="1" i="0" u="none" strike="noStrike" kern="1200" cap="none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457200" rtl="0" eaLnBrk="1" latinLnBrk="0" hangingPunct="1">
              <a:spcBef>
                <a:spcPts val="0"/>
              </a:spcBef>
              <a:buNone/>
              <a:defRPr sz="1200" b="0" i="0" u="none" strike="noStrike" kern="1200" cap="none">
                <a:solidFill>
                  <a:srgbClr val="9A9A9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B9576CE3-27B5-5719-2676-1BB85F16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162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1" r:id="rId23"/>
    <p:sldLayoutId id="2147483772" r:id="rId24"/>
    <p:sldLayoutId id="2147483773" r:id="rId25"/>
    <p:sldLayoutId id="2147483774" r:id="rId26"/>
    <p:sldLayoutId id="2147483775" r:id="rId27"/>
    <p:sldLayoutId id="2147483776" r:id="rId28"/>
    <p:sldLayoutId id="2147483777" r:id="rId29"/>
    <p:sldLayoutId id="2147483778" r:id="rId30"/>
    <p:sldLayoutId id="2147483779" r:id="rId31"/>
    <p:sldLayoutId id="2147483747" r:id="rId32"/>
    <p:sldLayoutId id="2147483780" r:id="rId3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.xml"/><Relationship Id="rId5" Type="http://schemas.openxmlformats.org/officeDocument/2006/relationships/hyperlink" Target="https://www.nwcg.gov/positions/expanded-dispatch-support-dispatcher/standards-and-references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bg1"/>
                </a:solidFill>
              </a:rPr>
              <a:t>D-310 Unit 5: Crews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8EB08B-8A0B-4DE7-BA9B-F82A2A2A3D7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D6CDB9-DDBA-4FF3-B1FD-6B7CCB2A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Type 2 Crews (1 of 2)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633DD4-581F-46A6-BAC2-115AB74062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>
            <a:normAutofit/>
          </a:bodyPr>
          <a:lstStyle/>
          <a:p>
            <a:r>
              <a:rPr lang="en-US" dirty="0"/>
              <a:t>Assembled as needed.</a:t>
            </a:r>
          </a:p>
          <a:p>
            <a:r>
              <a:rPr lang="en-US" dirty="0"/>
              <a:t>18- to 20-person crew size.</a:t>
            </a:r>
          </a:p>
          <a:p>
            <a:r>
              <a:rPr lang="en-US" dirty="0"/>
              <a:t>20% of crew members have one or more seasons of fire experience.</a:t>
            </a:r>
          </a:p>
          <a:p>
            <a:r>
              <a:rPr lang="en-US" dirty="0"/>
              <a:t>No agency-qualified sawyers required.</a:t>
            </a:r>
          </a:p>
          <a:p>
            <a:r>
              <a:rPr lang="en-US" dirty="0"/>
              <a:t>5,300 lb. maximum weight.</a:t>
            </a:r>
          </a:p>
          <a:p>
            <a:r>
              <a:rPr lang="en-US" dirty="0"/>
              <a:t>May not be self-sufficient or fully equipped (tools &amp; saws).</a:t>
            </a:r>
          </a:p>
        </p:txBody>
      </p:sp>
    </p:spTree>
    <p:extLst>
      <p:ext uri="{BB962C8B-B14F-4D97-AF65-F5344CB8AC3E}">
        <p14:creationId xmlns:p14="http://schemas.microsoft.com/office/powerpoint/2010/main" val="3433202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BDEF5C-0A07-4CC8-B877-F951111F5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Type 2 Crews </a:t>
            </a:r>
            <a:r>
              <a:rPr lang="en-US" sz="3200" b="1" kern="1200" dirty="0">
                <a:effectLst/>
              </a:rPr>
              <a:t>(2 of 2)</a:t>
            </a:r>
            <a:endParaRPr lang="en-US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4D6E35-A84E-42F6-BD0B-010277B3A7C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28600" y="1179577"/>
            <a:ext cx="8686800" cy="725424"/>
          </a:xfrm>
        </p:spPr>
        <p:txBody>
          <a:bodyPr anchor="t">
            <a:normAutofit/>
          </a:bodyPr>
          <a:lstStyle/>
          <a:p>
            <a:pPr marL="342900" lvl="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Meet national physical fitness standards</a:t>
            </a:r>
          </a:p>
          <a:p>
            <a:pPr marL="342900" lvl="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Equipped with PPE</a:t>
            </a:r>
          </a:p>
        </p:txBody>
      </p:sp>
      <p:pic>
        <p:nvPicPr>
          <p:cNvPr id="10" name="Picture Placeholder 9" descr="Three firefighters walking in a line. ">
            <a:extLst>
              <a:ext uri="{FF2B5EF4-FFF2-40B4-BE49-F238E27FC236}">
                <a16:creationId xmlns:a16="http://schemas.microsoft.com/office/drawing/2014/main" id="{2BECD85E-BAF6-4C4E-869B-C7302CF4A00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92" t="-5948" r="-7692" b="-103"/>
          <a:stretch/>
        </p:blipFill>
        <p:spPr>
          <a:xfrm>
            <a:off x="20" y="1905001"/>
            <a:ext cx="9143980" cy="4727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Camp Crews (1 of 2)</a:t>
            </a:r>
          </a:p>
        </p:txBody>
      </p:sp>
      <p:pic>
        <p:nvPicPr>
          <p:cNvPr id="10" name="Picture 5" descr="Camp crew posing for a photo before preparing meals. 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0" r="13330"/>
          <a:stretch/>
        </p:blipFill>
        <p:spPr bwMode="auto">
          <a:xfrm>
            <a:off x="152400" y="1080122"/>
            <a:ext cx="5257800" cy="5376862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387" name="Rectangle 3"/>
          <p:cNvSpPr>
            <a:spLocks noGrp="1" noChangeArrowheads="1"/>
          </p:cNvSpPr>
          <p:nvPr>
            <p:ph type="body" sz="quarter" idx="13"/>
          </p:nvPr>
        </p:nvSpPr>
        <p:spPr>
          <a:xfrm>
            <a:off x="5486400" y="1179577"/>
            <a:ext cx="3505200" cy="5373624"/>
          </a:xfrm>
        </p:spPr>
        <p:txBody>
          <a:bodyPr>
            <a:normAutofit/>
          </a:bodyPr>
          <a:lstStyle/>
          <a:p>
            <a:r>
              <a:rPr lang="en-US" dirty="0"/>
              <a:t>Support daily operations, assemble, and disassemble camp.</a:t>
            </a:r>
          </a:p>
          <a:p>
            <a:r>
              <a:rPr lang="en-US" dirty="0"/>
              <a:t>Assembled as needed </a:t>
            </a:r>
          </a:p>
          <a:p>
            <a:r>
              <a:rPr lang="en-US" dirty="0"/>
              <a:t>10 person or fewer crew size (including crew leader)</a:t>
            </a:r>
          </a:p>
          <a:p>
            <a:r>
              <a:rPr lang="en-US" dirty="0"/>
              <a:t>May be required to meet fitness standards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Camp Crews </a:t>
            </a:r>
            <a:r>
              <a:rPr lang="en-US" sz="3200" b="1" kern="1200" dirty="0">
                <a:effectLst/>
              </a:rPr>
              <a:t>(2 of 2)</a:t>
            </a:r>
            <a:endParaRPr lang="en-US" sz="32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quarter" idx="13"/>
          </p:nvPr>
        </p:nvSpPr>
        <p:spPr>
          <a:xfrm>
            <a:off x="228600" y="1182560"/>
            <a:ext cx="3505200" cy="5373624"/>
          </a:xfrm>
        </p:spPr>
        <p:txBody>
          <a:bodyPr>
            <a:normAutofit/>
          </a:bodyPr>
          <a:lstStyle/>
          <a:p>
            <a:r>
              <a:rPr lang="en-US" dirty="0"/>
              <a:t>PPE supplied by home unit or incident</a:t>
            </a:r>
          </a:p>
          <a:p>
            <a:r>
              <a:rPr lang="en-US" dirty="0"/>
              <a:t>Not self-sufficient, not equipped</a:t>
            </a:r>
          </a:p>
          <a:p>
            <a:r>
              <a:rPr lang="en-US" dirty="0"/>
              <a:t>Transportation needed</a:t>
            </a:r>
          </a:p>
          <a:p>
            <a:r>
              <a:rPr lang="en-US" dirty="0"/>
              <a:t>Follows the Conditions of Hire and Rules of Conduct set by sponsoring agency</a:t>
            </a:r>
          </a:p>
        </p:txBody>
      </p:sp>
      <p:pic>
        <p:nvPicPr>
          <p:cNvPr id="3" name="Picture 2" descr="A group of people standing in front of a building for a meeting. &#10;">
            <a:extLst>
              <a:ext uri="{FF2B5EF4-FFF2-40B4-BE49-F238E27FC236}">
                <a16:creationId xmlns:a16="http://schemas.microsoft.com/office/drawing/2014/main" id="{6BB6A17B-10E5-F760-4DB6-3BF1F4A426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6" r="18710"/>
          <a:stretch/>
        </p:blipFill>
        <p:spPr>
          <a:xfrm>
            <a:off x="3930448" y="1182560"/>
            <a:ext cx="5046134" cy="51453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59DA26-58DE-4C12-1A22-8FAA746A5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Inmate and Kitchen Crews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3F8188F-0224-4FC4-9490-E0EFA750C5A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4343400" cy="5373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Inmate crews</a:t>
            </a:r>
          </a:p>
          <a:p>
            <a:r>
              <a:rPr lang="en-US" dirty="0"/>
              <a:t>Used within the state, approval needed to cross state lines.</a:t>
            </a:r>
          </a:p>
          <a:p>
            <a:r>
              <a:rPr lang="en-US" dirty="0"/>
              <a:t>Consult the local area for procedures and guidelines.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5CBE24-3C78-E6B3-14BB-E8E87BB210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48200" y="1179576"/>
            <a:ext cx="4343400" cy="537362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Kitchen crews</a:t>
            </a:r>
          </a:p>
          <a:p>
            <a:r>
              <a:rPr lang="en-US" dirty="0"/>
              <a:t>Assist with mobile kitchen functions. </a:t>
            </a:r>
          </a:p>
          <a:p>
            <a:r>
              <a:rPr lang="en-US" dirty="0"/>
              <a:t>Consult the local area for procedures and guidelines.</a:t>
            </a:r>
          </a:p>
        </p:txBody>
      </p:sp>
    </p:spTree>
    <p:extLst>
      <p:ext uri="{BB962C8B-B14F-4D97-AF65-F5344CB8AC3E}">
        <p14:creationId xmlns:p14="http://schemas.microsoft.com/office/powerpoint/2010/main" val="3579705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Contract Crews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228600" y="1179576"/>
            <a:ext cx="4343400" cy="5373624"/>
          </a:xfrm>
        </p:spPr>
        <p:txBody>
          <a:bodyPr>
            <a:normAutofit/>
          </a:bodyPr>
          <a:lstStyle/>
          <a:p>
            <a:r>
              <a:rPr lang="en-US" dirty="0"/>
              <a:t>Type 2 IA or Type 2.</a:t>
            </a:r>
          </a:p>
          <a:p>
            <a:r>
              <a:rPr lang="en-US" dirty="0"/>
              <a:t>Come with radios, saws, tools, transportation, PPE, supervision, etc.</a:t>
            </a:r>
          </a:p>
          <a:p>
            <a:r>
              <a:rPr lang="en-US" dirty="0"/>
              <a:t>Require inspection prior to going on </a:t>
            </a:r>
            <a:r>
              <a:rPr lang="en-US" dirty="0" err="1"/>
              <a:t>fireline</a:t>
            </a:r>
            <a:r>
              <a:rPr lang="en-US" dirty="0"/>
              <a:t>.</a:t>
            </a:r>
          </a:p>
          <a:p>
            <a:r>
              <a:rPr lang="en-US" dirty="0"/>
              <a:t>Must comply with work/rest, assignment length guidelines.</a:t>
            </a:r>
          </a:p>
          <a:p>
            <a:r>
              <a:rPr lang="en-US" dirty="0"/>
              <a:t>Mobilized using current local procedures.</a:t>
            </a:r>
          </a:p>
          <a:p>
            <a:r>
              <a:rPr lang="en-US" dirty="0"/>
              <a:t>Type 2 contract crews are ordered from the NICC. </a:t>
            </a:r>
          </a:p>
        </p:txBody>
      </p:sp>
      <p:pic>
        <p:nvPicPr>
          <p:cNvPr id="3" name="Picture 2" descr="Crew standing in a row. ">
            <a:extLst>
              <a:ext uri="{FF2B5EF4-FFF2-40B4-BE49-F238E27FC236}">
                <a16:creationId xmlns:a16="http://schemas.microsoft.com/office/drawing/2014/main" id="{4F9158AF-4DB7-EF79-6AC5-1B74492385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3" r="33255"/>
          <a:stretch/>
        </p:blipFill>
        <p:spPr>
          <a:xfrm>
            <a:off x="4621696" y="1073559"/>
            <a:ext cx="4343400" cy="5373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Crew Configuration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>
            <a:normAutofit/>
          </a:bodyPr>
          <a:lstStyle/>
          <a:p>
            <a:r>
              <a:rPr lang="en-US" dirty="0"/>
              <a:t>Each crew is assigned an individual crew request number.</a:t>
            </a:r>
          </a:p>
          <a:p>
            <a:pPr lvl="1"/>
            <a:r>
              <a:rPr lang="en-US" dirty="0"/>
              <a:t>Crews with configuration:</a:t>
            </a:r>
          </a:p>
          <a:p>
            <a:pPr lvl="2"/>
            <a:r>
              <a:rPr lang="en-US" dirty="0"/>
              <a:t>Are rostered in the Interagency Resource Ordering Capability (IROC) system.</a:t>
            </a:r>
          </a:p>
          <a:p>
            <a:pPr lvl="2"/>
            <a:r>
              <a:rPr lang="en-US" dirty="0"/>
              <a:t>Receive a request number for each crew member.</a:t>
            </a:r>
          </a:p>
          <a:p>
            <a:pPr lvl="1"/>
            <a:r>
              <a:rPr lang="en-US" dirty="0"/>
              <a:t>Crews without configuration (single resource).</a:t>
            </a:r>
          </a:p>
          <a:p>
            <a:pPr lvl="1"/>
            <a:r>
              <a:rPr lang="en-US" dirty="0"/>
              <a:t>Strike teams:</a:t>
            </a:r>
          </a:p>
          <a:p>
            <a:pPr lvl="2"/>
            <a:r>
              <a:rPr lang="en-US" dirty="0"/>
              <a:t>Are generally not utilized nationally.</a:t>
            </a:r>
          </a:p>
          <a:p>
            <a:pPr lvl="2"/>
            <a:r>
              <a:rPr lang="en-US" dirty="0"/>
              <a:t>Consist of two or more like crews and a leader.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/>
              <a:t>Crew Ordering Information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5DEFDCB-C4E1-42C8-B9E1-4BD808720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0906" y="1875364"/>
            <a:ext cx="719019" cy="719019"/>
          </a:xfrm>
          <a:prstGeom prst="ellipse">
            <a:avLst/>
          </a:prstGeom>
          <a:solidFill>
            <a:srgbClr val="4EA361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4" name="Rectangle 3" descr="Captain">
            <a:extLst>
              <a:ext uri="{FF2B5EF4-FFF2-40B4-BE49-F238E27FC236}">
                <a16:creationId xmlns:a16="http://schemas.microsoft.com/office/drawing/2014/main" id="{8A70702D-DA89-1DC4-581B-4E0B96A45823}"/>
              </a:ext>
            </a:extLst>
          </p:cNvPr>
          <p:cNvSpPr/>
          <p:nvPr/>
        </p:nvSpPr>
        <p:spPr>
          <a:xfrm>
            <a:off x="378177" y="2026358"/>
            <a:ext cx="417031" cy="417031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9C43DAA-BA6D-9CC5-5A50-53D501488AF8}"/>
              </a:ext>
            </a:extLst>
          </p:cNvPr>
          <p:cNvSpPr/>
          <p:nvPr/>
        </p:nvSpPr>
        <p:spPr>
          <a:xfrm>
            <a:off x="1170432" y="1875364"/>
            <a:ext cx="1694830" cy="719019"/>
          </a:xfrm>
          <a:custGeom>
            <a:avLst/>
            <a:gdLst>
              <a:gd name="connsiteX0" fmla="*/ 0 w 1694830"/>
              <a:gd name="connsiteY0" fmla="*/ 0 h 719019"/>
              <a:gd name="connsiteX1" fmla="*/ 1694830 w 1694830"/>
              <a:gd name="connsiteY1" fmla="*/ 0 h 719019"/>
              <a:gd name="connsiteX2" fmla="*/ 1694830 w 1694830"/>
              <a:gd name="connsiteY2" fmla="*/ 719019 h 719019"/>
              <a:gd name="connsiteX3" fmla="*/ 0 w 1694830"/>
              <a:gd name="connsiteY3" fmla="*/ 719019 h 719019"/>
              <a:gd name="connsiteX4" fmla="*/ 0 w 1694830"/>
              <a:gd name="connsiteY4" fmla="*/ 0 h 71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4830" h="719019">
                <a:moveTo>
                  <a:pt x="0" y="0"/>
                </a:moveTo>
                <a:lnTo>
                  <a:pt x="1694830" y="0"/>
                </a:lnTo>
                <a:lnTo>
                  <a:pt x="1694830" y="719019"/>
                </a:lnTo>
                <a:lnTo>
                  <a:pt x="0" y="7190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Type of crew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8560AF7-FBE4-AA8B-71FA-409741105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6567" y="1875364"/>
            <a:ext cx="719019" cy="719019"/>
          </a:xfrm>
          <a:prstGeom prst="ellipse">
            <a:avLst/>
          </a:prstGeom>
          <a:solidFill>
            <a:srgbClr val="935F24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8" name="Rectangle 7" descr="Tools">
            <a:extLst>
              <a:ext uri="{FF2B5EF4-FFF2-40B4-BE49-F238E27FC236}">
                <a16:creationId xmlns:a16="http://schemas.microsoft.com/office/drawing/2014/main" id="{985086DC-EFC8-44B0-71E2-CAE09730402E}"/>
              </a:ext>
            </a:extLst>
          </p:cNvPr>
          <p:cNvSpPr/>
          <p:nvPr/>
        </p:nvSpPr>
        <p:spPr>
          <a:xfrm>
            <a:off x="3287560" y="2026358"/>
            <a:ext cx="417031" cy="417031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2624356-D27F-C3A9-EC39-5A239D5721B7}"/>
              </a:ext>
            </a:extLst>
          </p:cNvPr>
          <p:cNvSpPr/>
          <p:nvPr/>
        </p:nvSpPr>
        <p:spPr>
          <a:xfrm>
            <a:off x="4096492" y="1875364"/>
            <a:ext cx="1910938" cy="719019"/>
          </a:xfrm>
          <a:custGeom>
            <a:avLst/>
            <a:gdLst>
              <a:gd name="connsiteX0" fmla="*/ 0 w 1910938"/>
              <a:gd name="connsiteY0" fmla="*/ 0 h 719019"/>
              <a:gd name="connsiteX1" fmla="*/ 1910938 w 1910938"/>
              <a:gd name="connsiteY1" fmla="*/ 0 h 719019"/>
              <a:gd name="connsiteX2" fmla="*/ 1910938 w 1910938"/>
              <a:gd name="connsiteY2" fmla="*/ 719019 h 719019"/>
              <a:gd name="connsiteX3" fmla="*/ 0 w 1910938"/>
              <a:gd name="connsiteY3" fmla="*/ 719019 h 719019"/>
              <a:gd name="connsiteX4" fmla="*/ 0 w 1910938"/>
              <a:gd name="connsiteY4" fmla="*/ 0 h 71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0938" h="719019">
                <a:moveTo>
                  <a:pt x="0" y="0"/>
                </a:moveTo>
                <a:lnTo>
                  <a:pt x="1910938" y="0"/>
                </a:lnTo>
                <a:lnTo>
                  <a:pt x="1910938" y="719019"/>
                </a:lnTo>
                <a:lnTo>
                  <a:pt x="0" y="7190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Tool requirements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0ECD34-2F7C-F0BF-682A-78D5FBBD8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60543" y="1875364"/>
            <a:ext cx="719019" cy="719019"/>
          </a:xfrm>
          <a:prstGeom prst="ellipse">
            <a:avLst/>
          </a:prstGeom>
          <a:solidFill>
            <a:srgbClr val="EB9922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1" name="Rectangle 10" descr="Fork and knife">
            <a:extLst>
              <a:ext uri="{FF2B5EF4-FFF2-40B4-BE49-F238E27FC236}">
                <a16:creationId xmlns:a16="http://schemas.microsoft.com/office/drawing/2014/main" id="{3D308933-A81C-8111-0187-3DA4B667C998}"/>
              </a:ext>
            </a:extLst>
          </p:cNvPr>
          <p:cNvSpPr/>
          <p:nvPr/>
        </p:nvSpPr>
        <p:spPr>
          <a:xfrm>
            <a:off x="6241195" y="2026358"/>
            <a:ext cx="417031" cy="417031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08AFEE7-D829-2047-E5AE-0A338DAE7C5E}"/>
              </a:ext>
            </a:extLst>
          </p:cNvPr>
          <p:cNvSpPr/>
          <p:nvPr/>
        </p:nvSpPr>
        <p:spPr>
          <a:xfrm>
            <a:off x="7011519" y="1875364"/>
            <a:ext cx="1694830" cy="719019"/>
          </a:xfrm>
          <a:custGeom>
            <a:avLst/>
            <a:gdLst>
              <a:gd name="connsiteX0" fmla="*/ 0 w 1694830"/>
              <a:gd name="connsiteY0" fmla="*/ 0 h 719019"/>
              <a:gd name="connsiteX1" fmla="*/ 1694830 w 1694830"/>
              <a:gd name="connsiteY1" fmla="*/ 0 h 719019"/>
              <a:gd name="connsiteX2" fmla="*/ 1694830 w 1694830"/>
              <a:gd name="connsiteY2" fmla="*/ 719019 h 719019"/>
              <a:gd name="connsiteX3" fmla="*/ 0 w 1694830"/>
              <a:gd name="connsiteY3" fmla="*/ 719019 h 719019"/>
              <a:gd name="connsiteX4" fmla="*/ 0 w 1694830"/>
              <a:gd name="connsiteY4" fmla="*/ 0 h 71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4830" h="719019">
                <a:moveTo>
                  <a:pt x="0" y="0"/>
                </a:moveTo>
                <a:lnTo>
                  <a:pt x="1694830" y="0"/>
                </a:lnTo>
                <a:lnTo>
                  <a:pt x="1694830" y="719019"/>
                </a:lnTo>
                <a:lnTo>
                  <a:pt x="0" y="7190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Meals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B95726B-C931-7294-A6C5-EFB2C4FBB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7744" y="3507640"/>
            <a:ext cx="719019" cy="719019"/>
          </a:xfrm>
          <a:prstGeom prst="ellipse">
            <a:avLst/>
          </a:prstGeom>
          <a:solidFill>
            <a:srgbClr val="507B97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14" name="Rectangle 13" descr="Stopwatch">
            <a:extLst>
              <a:ext uri="{FF2B5EF4-FFF2-40B4-BE49-F238E27FC236}">
                <a16:creationId xmlns:a16="http://schemas.microsoft.com/office/drawing/2014/main" id="{63F31675-989A-454E-C93A-D401BBD66225}"/>
              </a:ext>
            </a:extLst>
          </p:cNvPr>
          <p:cNvSpPr/>
          <p:nvPr/>
        </p:nvSpPr>
        <p:spPr>
          <a:xfrm>
            <a:off x="391899" y="3658634"/>
            <a:ext cx="417031" cy="417031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B8712B-A3C6-3016-B4B8-E1E80A9017EB}"/>
              </a:ext>
            </a:extLst>
          </p:cNvPr>
          <p:cNvSpPr/>
          <p:nvPr/>
        </p:nvSpPr>
        <p:spPr>
          <a:xfrm>
            <a:off x="1173387" y="3507640"/>
            <a:ext cx="1694830" cy="719019"/>
          </a:xfrm>
          <a:custGeom>
            <a:avLst/>
            <a:gdLst>
              <a:gd name="connsiteX0" fmla="*/ 0 w 1694830"/>
              <a:gd name="connsiteY0" fmla="*/ 0 h 719019"/>
              <a:gd name="connsiteX1" fmla="*/ 1694830 w 1694830"/>
              <a:gd name="connsiteY1" fmla="*/ 0 h 719019"/>
              <a:gd name="connsiteX2" fmla="*/ 1694830 w 1694830"/>
              <a:gd name="connsiteY2" fmla="*/ 719019 h 719019"/>
              <a:gd name="connsiteX3" fmla="*/ 0 w 1694830"/>
              <a:gd name="connsiteY3" fmla="*/ 719019 h 719019"/>
              <a:gd name="connsiteX4" fmla="*/ 0 w 1694830"/>
              <a:gd name="connsiteY4" fmla="*/ 0 h 71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4830" h="719019">
                <a:moveTo>
                  <a:pt x="0" y="0"/>
                </a:moveTo>
                <a:lnTo>
                  <a:pt x="1694830" y="0"/>
                </a:lnTo>
                <a:lnTo>
                  <a:pt x="1694830" y="719019"/>
                </a:lnTo>
                <a:lnTo>
                  <a:pt x="0" y="7190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Timeframes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D81CB42-6417-A7A4-560B-1415E7F7F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36391" y="3507640"/>
            <a:ext cx="722376" cy="719019"/>
          </a:xfrm>
          <a:prstGeom prst="ellipse">
            <a:avLst/>
          </a:prstGeom>
          <a:solidFill>
            <a:srgbClr val="4EA361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17" name="Rectangle 16" descr="Magnifying glass">
            <a:extLst>
              <a:ext uri="{FF2B5EF4-FFF2-40B4-BE49-F238E27FC236}">
                <a16:creationId xmlns:a16="http://schemas.microsoft.com/office/drawing/2014/main" id="{1557B73A-1619-DDBE-594B-07DC113A623A}"/>
              </a:ext>
            </a:extLst>
          </p:cNvPr>
          <p:cNvSpPr/>
          <p:nvPr/>
        </p:nvSpPr>
        <p:spPr>
          <a:xfrm>
            <a:off x="3274403" y="3658634"/>
            <a:ext cx="417031" cy="417031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A984920-AB7F-8C8B-0870-AE488A318A45}"/>
              </a:ext>
            </a:extLst>
          </p:cNvPr>
          <p:cNvSpPr/>
          <p:nvPr/>
        </p:nvSpPr>
        <p:spPr>
          <a:xfrm>
            <a:off x="4096512" y="3507640"/>
            <a:ext cx="1694830" cy="719019"/>
          </a:xfrm>
          <a:custGeom>
            <a:avLst/>
            <a:gdLst>
              <a:gd name="connsiteX0" fmla="*/ 0 w 1694830"/>
              <a:gd name="connsiteY0" fmla="*/ 0 h 719019"/>
              <a:gd name="connsiteX1" fmla="*/ 1694830 w 1694830"/>
              <a:gd name="connsiteY1" fmla="*/ 0 h 719019"/>
              <a:gd name="connsiteX2" fmla="*/ 1694830 w 1694830"/>
              <a:gd name="connsiteY2" fmla="*/ 719019 h 719019"/>
              <a:gd name="connsiteX3" fmla="*/ 0 w 1694830"/>
              <a:gd name="connsiteY3" fmla="*/ 719019 h 719019"/>
              <a:gd name="connsiteX4" fmla="*/ 0 w 1694830"/>
              <a:gd name="connsiteY4" fmla="*/ 0 h 71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4830" h="719019">
                <a:moveTo>
                  <a:pt x="0" y="0"/>
                </a:moveTo>
                <a:lnTo>
                  <a:pt x="1694830" y="0"/>
                </a:lnTo>
                <a:lnTo>
                  <a:pt x="1694830" y="719019"/>
                </a:lnTo>
                <a:lnTo>
                  <a:pt x="0" y="7190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Sources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9B582D0-34F7-E62A-92C9-958CE47BE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63025" y="3507640"/>
            <a:ext cx="719019" cy="719019"/>
          </a:xfrm>
          <a:prstGeom prst="ellipse">
            <a:avLst/>
          </a:prstGeom>
          <a:solidFill>
            <a:srgbClr val="935F24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0" name="Rectangle 19" descr="Bus">
            <a:extLst>
              <a:ext uri="{FF2B5EF4-FFF2-40B4-BE49-F238E27FC236}">
                <a16:creationId xmlns:a16="http://schemas.microsoft.com/office/drawing/2014/main" id="{68C027CF-2555-39B2-71D5-E39FDE75E990}"/>
              </a:ext>
            </a:extLst>
          </p:cNvPr>
          <p:cNvSpPr/>
          <p:nvPr/>
        </p:nvSpPr>
        <p:spPr>
          <a:xfrm>
            <a:off x="6214018" y="3658634"/>
            <a:ext cx="417031" cy="417031"/>
          </a:xfrm>
          <a:prstGeom prst="rect">
            <a:avLst/>
          </a:pr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6F66096-9448-69C8-BBD7-572C03FD8230}"/>
              </a:ext>
            </a:extLst>
          </p:cNvPr>
          <p:cNvSpPr/>
          <p:nvPr/>
        </p:nvSpPr>
        <p:spPr>
          <a:xfrm>
            <a:off x="7009228" y="3507640"/>
            <a:ext cx="2051965" cy="719019"/>
          </a:xfrm>
          <a:custGeom>
            <a:avLst/>
            <a:gdLst>
              <a:gd name="connsiteX0" fmla="*/ 0 w 2051965"/>
              <a:gd name="connsiteY0" fmla="*/ 0 h 719019"/>
              <a:gd name="connsiteX1" fmla="*/ 2051965 w 2051965"/>
              <a:gd name="connsiteY1" fmla="*/ 0 h 719019"/>
              <a:gd name="connsiteX2" fmla="*/ 2051965 w 2051965"/>
              <a:gd name="connsiteY2" fmla="*/ 719019 h 719019"/>
              <a:gd name="connsiteX3" fmla="*/ 0 w 2051965"/>
              <a:gd name="connsiteY3" fmla="*/ 719019 h 719019"/>
              <a:gd name="connsiteX4" fmla="*/ 0 w 2051965"/>
              <a:gd name="connsiteY4" fmla="*/ 0 h 71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1965" h="719019">
                <a:moveTo>
                  <a:pt x="0" y="0"/>
                </a:moveTo>
                <a:lnTo>
                  <a:pt x="2051965" y="0"/>
                </a:lnTo>
                <a:lnTo>
                  <a:pt x="2051965" y="719019"/>
                </a:lnTo>
                <a:lnTo>
                  <a:pt x="0" y="7190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Transportation considerations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1FF65AF-839D-E0A1-8DC9-D87BAC4A7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7744" y="5139916"/>
            <a:ext cx="719019" cy="719019"/>
          </a:xfrm>
          <a:prstGeom prst="ellipse">
            <a:avLst/>
          </a:prstGeom>
          <a:solidFill>
            <a:srgbClr val="EB9922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3" name="Rectangle 22" descr="Head with Gears">
            <a:extLst>
              <a:ext uri="{FF2B5EF4-FFF2-40B4-BE49-F238E27FC236}">
                <a16:creationId xmlns:a16="http://schemas.microsoft.com/office/drawing/2014/main" id="{B814CA51-91BF-0C82-52AE-0F45F34BBDC1}"/>
              </a:ext>
            </a:extLst>
          </p:cNvPr>
          <p:cNvSpPr/>
          <p:nvPr/>
        </p:nvSpPr>
        <p:spPr>
          <a:xfrm>
            <a:off x="398438" y="5290909"/>
            <a:ext cx="417031" cy="417031"/>
          </a:xfrm>
          <a:prstGeom prst="rect">
            <a:avLst/>
          </a:pr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80D536A-58C4-5A52-7E7A-92C2CE413AF0}"/>
              </a:ext>
            </a:extLst>
          </p:cNvPr>
          <p:cNvSpPr/>
          <p:nvPr/>
        </p:nvSpPr>
        <p:spPr>
          <a:xfrm>
            <a:off x="1173387" y="5139916"/>
            <a:ext cx="1694830" cy="719019"/>
          </a:xfrm>
          <a:custGeom>
            <a:avLst/>
            <a:gdLst>
              <a:gd name="connsiteX0" fmla="*/ 0 w 1694830"/>
              <a:gd name="connsiteY0" fmla="*/ 0 h 719019"/>
              <a:gd name="connsiteX1" fmla="*/ 1694830 w 1694830"/>
              <a:gd name="connsiteY1" fmla="*/ 0 h 719019"/>
              <a:gd name="connsiteX2" fmla="*/ 1694830 w 1694830"/>
              <a:gd name="connsiteY2" fmla="*/ 719019 h 719019"/>
              <a:gd name="connsiteX3" fmla="*/ 0 w 1694830"/>
              <a:gd name="connsiteY3" fmla="*/ 719019 h 719019"/>
              <a:gd name="connsiteX4" fmla="*/ 0 w 1694830"/>
              <a:gd name="connsiteY4" fmla="*/ 0 h 719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4830" h="719019">
                <a:moveTo>
                  <a:pt x="0" y="0"/>
                </a:moveTo>
                <a:lnTo>
                  <a:pt x="1694830" y="0"/>
                </a:lnTo>
                <a:lnTo>
                  <a:pt x="1694830" y="719019"/>
                </a:lnTo>
                <a:lnTo>
                  <a:pt x="0" y="71901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Unusual needs for assignment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211ABB-53B1-491F-B108-94B79946A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Meals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D2B1FD-3D31-6757-624E-C4EC70FD2F0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4343400" cy="5373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Questions and concerns to consider when feeding crews.</a:t>
            </a:r>
          </a:p>
          <a:p>
            <a:pPr lvl="0"/>
            <a:r>
              <a:rPr lang="en-US" dirty="0"/>
              <a:t>Are meals needed at this time?</a:t>
            </a:r>
          </a:p>
          <a:p>
            <a:pPr lvl="0"/>
            <a:r>
              <a:rPr lang="en-US" dirty="0"/>
              <a:t>When was the crew’s last meal?</a:t>
            </a:r>
          </a:p>
          <a:p>
            <a:pPr lvl="0"/>
            <a:r>
              <a:rPr lang="en-US" dirty="0"/>
              <a:t>When will their next meal be?</a:t>
            </a:r>
          </a:p>
          <a:p>
            <a:pPr lvl="0"/>
            <a:r>
              <a:rPr lang="en-US" dirty="0"/>
              <a:t>Should sack lunches be provided?</a:t>
            </a:r>
          </a:p>
          <a:p>
            <a:pPr lvl="0"/>
            <a:r>
              <a:rPr lang="en-US" dirty="0"/>
              <a:t>Who does the EDSD work with to support the crews?</a:t>
            </a:r>
          </a:p>
        </p:txBody>
      </p:sp>
      <p:pic>
        <p:nvPicPr>
          <p:cNvPr id="6" name="Picture 5" descr="Man cooking food at a camp. &#10;&#10;">
            <a:extLst>
              <a:ext uri="{FF2B5EF4-FFF2-40B4-BE49-F238E27FC236}">
                <a16:creationId xmlns:a16="http://schemas.microsoft.com/office/drawing/2014/main" id="{E49F5074-8001-B93C-CF83-34D9353D89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7" t="126" r="5230" b="-126"/>
          <a:stretch/>
        </p:blipFill>
        <p:spPr>
          <a:xfrm>
            <a:off x="4572000" y="1060306"/>
            <a:ext cx="4343400" cy="5373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761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Timeframes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>
            <a:normAutofit/>
          </a:bodyPr>
          <a:lstStyle/>
          <a:p>
            <a:r>
              <a:rPr lang="en-US" dirty="0"/>
              <a:t>The incident will set a date and time needed.</a:t>
            </a:r>
          </a:p>
          <a:p>
            <a:pPr lvl="1"/>
            <a:r>
              <a:rPr lang="en-US" dirty="0"/>
              <a:t>If this timeframe cannot be met, contact the incident and reevaluate timeframes, crew needs, etc.</a:t>
            </a:r>
          </a:p>
          <a:p>
            <a:pPr lvl="1"/>
            <a:r>
              <a:rPr lang="en-US" dirty="0"/>
              <a:t>Consider the following:</a:t>
            </a:r>
          </a:p>
          <a:p>
            <a:pPr lvl="2"/>
            <a:r>
              <a:rPr lang="en-US" dirty="0"/>
              <a:t>Availability</a:t>
            </a:r>
          </a:p>
          <a:p>
            <a:pPr lvl="2"/>
            <a:r>
              <a:rPr lang="en-US" dirty="0"/>
              <a:t>Travel time</a:t>
            </a:r>
          </a:p>
          <a:p>
            <a:pPr lvl="2"/>
            <a:r>
              <a:rPr lang="en-US" dirty="0"/>
              <a:t>Meals</a:t>
            </a:r>
          </a:p>
          <a:p>
            <a:pPr lvl="2"/>
            <a:r>
              <a:rPr lang="en-US" dirty="0"/>
              <a:t>Work/rest guidelines</a:t>
            </a:r>
          </a:p>
          <a:p>
            <a:pPr lvl="2"/>
            <a:r>
              <a:rPr lang="en-US" dirty="0"/>
              <a:t>Date needed</a:t>
            </a:r>
          </a:p>
          <a:p>
            <a:pPr lvl="2"/>
            <a:r>
              <a:rPr lang="en-US" dirty="0"/>
              <a:t>Time to organize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Objectives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Students will be able to:</a:t>
            </a:r>
          </a:p>
          <a:p>
            <a:r>
              <a:rPr lang="en-US" dirty="0"/>
              <a:t>Mobilize, reassign, and demobilize crews in a safe and cost-effective manner.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Describe procedures unique to specific types of crews.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Utilize supplemental forms associated with crew mobilization, reassignment, and demobilization.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Describe the interaction the crew dispatcher must have with other functional areas within the incident support organization.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Sources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>
            <a:normAutofit/>
          </a:bodyPr>
          <a:lstStyle/>
          <a:p>
            <a:r>
              <a:rPr lang="en-US" dirty="0"/>
              <a:t>Administered locally – federal, cooperators (e.g., agencies served by your IA dispatch center), contract.</a:t>
            </a:r>
          </a:p>
          <a:p>
            <a:r>
              <a:rPr lang="en-US" dirty="0"/>
              <a:t>Available through neighbor or mutual aid agreements.</a:t>
            </a:r>
          </a:p>
          <a:p>
            <a:r>
              <a:rPr lang="en-US" dirty="0"/>
              <a:t>Available for reassignment from another incident.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Transportation Considerations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50FE01-4B19-B3DC-FC80-17CB01B01B4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600" y="1179576"/>
            <a:ext cx="8686800" cy="914400"/>
          </a:xfrm>
        </p:spPr>
        <p:txBody>
          <a:bodyPr>
            <a:normAutofit/>
          </a:bodyPr>
          <a:lstStyle/>
          <a:p>
            <a:r>
              <a:rPr lang="en-US" b="1" dirty="0"/>
              <a:t>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D9355-D502-9A97-2BB9-58CA3B23CE1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28600" y="2293120"/>
            <a:ext cx="8686800" cy="9144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Cost-effectiveness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13B8D4-5ABC-3600-3D11-EE6D6401610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28600" y="3406664"/>
            <a:ext cx="8686800" cy="914400"/>
          </a:xfrm>
        </p:spPr>
        <p:txBody>
          <a:bodyPr>
            <a:normAutofit/>
          </a:bodyPr>
          <a:lstStyle/>
          <a:p>
            <a:r>
              <a:rPr lang="en-US" b="1" dirty="0"/>
              <a:t>Timeframes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24EFF4-2FEE-1A6A-1DF8-E8DFAD9D919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28600" y="4520208"/>
            <a:ext cx="8686800" cy="914400"/>
          </a:xfrm>
        </p:spPr>
        <p:txBody>
          <a:bodyPr>
            <a:normAutofit/>
          </a:bodyPr>
          <a:lstStyle/>
          <a:p>
            <a:r>
              <a:rPr lang="en-US" b="1" dirty="0"/>
              <a:t>Mission</a:t>
            </a:r>
            <a:r>
              <a:rPr lang="en-US" dirty="0"/>
              <a:t> </a:t>
            </a:r>
            <a:r>
              <a:rPr lang="en-US" b="1" dirty="0"/>
              <a:t>objectives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D7AAF9-CDE4-B1A8-965D-4F6966DBEA8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28600" y="5633753"/>
            <a:ext cx="8686800" cy="914400"/>
          </a:xfrm>
        </p:spPr>
        <p:txBody>
          <a:bodyPr>
            <a:normAutofit/>
          </a:bodyPr>
          <a:lstStyle/>
          <a:p>
            <a:r>
              <a:rPr lang="en-US" b="1" dirty="0"/>
              <a:t>Type of transportation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Unusual Needs for Assignment 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228600" y="1179576"/>
            <a:ext cx="4343400" cy="5373624"/>
          </a:xfrm>
        </p:spPr>
        <p:txBody>
          <a:bodyPr>
            <a:normAutofit/>
          </a:bodyPr>
          <a:lstStyle/>
          <a:p>
            <a:r>
              <a:rPr lang="en-US" dirty="0"/>
              <a:t>Any unusual needs for the crew assignment should be part of the initial crew request.</a:t>
            </a:r>
          </a:p>
        </p:txBody>
      </p:sp>
      <p:pic>
        <p:nvPicPr>
          <p:cNvPr id="3" name="Picture 2" descr="A man sitting at a desk looking at a computer&#10;&#10;">
            <a:extLst>
              <a:ext uri="{FF2B5EF4-FFF2-40B4-BE49-F238E27FC236}">
                <a16:creationId xmlns:a16="http://schemas.microsoft.com/office/drawing/2014/main" id="{84C83B2E-4F64-A71F-57BF-F124B93B0A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3" r="11855"/>
          <a:stretch/>
        </p:blipFill>
        <p:spPr>
          <a:xfrm>
            <a:off x="4648200" y="1040429"/>
            <a:ext cx="4343400" cy="5373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Crew Representative (CREP)</a:t>
            </a:r>
          </a:p>
        </p:txBody>
      </p:sp>
      <p:pic>
        <p:nvPicPr>
          <p:cNvPr id="7" name="Picture 4" descr="A firefighter putting out a fire&#10;&#10;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0" t="-246" b="246"/>
          <a:stretch/>
        </p:blipFill>
        <p:spPr bwMode="auto">
          <a:xfrm>
            <a:off x="228600" y="1053617"/>
            <a:ext cx="5181718" cy="5299057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507" name="Rectangle 3"/>
          <p:cNvSpPr>
            <a:spLocks noGrp="1" noChangeArrowheads="1"/>
          </p:cNvSpPr>
          <p:nvPr>
            <p:ph type="body" sz="quarter" idx="13"/>
          </p:nvPr>
        </p:nvSpPr>
        <p:spPr>
          <a:xfrm>
            <a:off x="5486400" y="1179577"/>
            <a:ext cx="3505200" cy="5373624"/>
          </a:xfrm>
        </p:spPr>
        <p:txBody>
          <a:bodyPr>
            <a:normAutofit/>
          </a:bodyPr>
          <a:lstStyle/>
          <a:p>
            <a:r>
              <a:rPr lang="en-US" dirty="0"/>
              <a:t>Provides support to crews that are sent from one geographic area to another.</a:t>
            </a:r>
          </a:p>
          <a:p>
            <a:r>
              <a:rPr lang="en-US" dirty="0"/>
              <a:t>Responsible for administrative duties</a:t>
            </a:r>
          </a:p>
          <a:p>
            <a:r>
              <a:rPr lang="en-US" dirty="0"/>
              <a:t>Can assist CRWB with duties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Interagency Resource Representative (IARR)</a:t>
            </a:r>
          </a:p>
        </p:txBody>
      </p:sp>
      <p:pic>
        <p:nvPicPr>
          <p:cNvPr id="4" name="Picture 4" descr="A firefighter talking on a radio. 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3" r="18463"/>
          <a:stretch/>
        </p:blipFill>
        <p:spPr bwMode="auto">
          <a:xfrm>
            <a:off x="228600" y="1080185"/>
            <a:ext cx="5182812" cy="5299989"/>
          </a:xfr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531" name="Rectangle 3"/>
          <p:cNvSpPr>
            <a:spLocks noGrp="1" noChangeArrowheads="1"/>
          </p:cNvSpPr>
          <p:nvPr>
            <p:ph type="body" sz="quarter" idx="13"/>
          </p:nvPr>
        </p:nvSpPr>
        <p:spPr>
          <a:xfrm>
            <a:off x="5486400" y="1179577"/>
            <a:ext cx="3505200" cy="5373624"/>
          </a:xfrm>
        </p:spPr>
        <p:txBody>
          <a:bodyPr>
            <a:normAutofit/>
          </a:bodyPr>
          <a:lstStyle/>
          <a:p>
            <a:r>
              <a:rPr lang="en-US" dirty="0"/>
              <a:t>Mobilized when a geographic area or state has committed four or more agency crews.</a:t>
            </a:r>
          </a:p>
          <a:p>
            <a:r>
              <a:rPr lang="en-US" dirty="0"/>
              <a:t>Liaison between resources and IMT or incident agency. </a:t>
            </a:r>
          </a:p>
          <a:p>
            <a:r>
              <a:rPr lang="en-US" dirty="0"/>
              <a:t>Can assist with administrative tasks including emergency releases and demobilization.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Crew Dispatcher</a:t>
            </a:r>
            <a:br>
              <a:rPr lang="en-US" sz="3200" dirty="0"/>
            </a:br>
            <a:r>
              <a:rPr lang="en-US" sz="3200" dirty="0"/>
              <a:t> Coordination with Other Dispatchers</a:t>
            </a:r>
          </a:p>
        </p:txBody>
      </p:sp>
      <p:sp>
        <p:nvSpPr>
          <p:cNvPr id="24583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228600" y="1179576"/>
            <a:ext cx="4343400" cy="5373624"/>
          </a:xfrm>
        </p:spPr>
        <p:txBody>
          <a:bodyPr>
            <a:normAutofit/>
          </a:bodyPr>
          <a:lstStyle/>
          <a:p>
            <a:r>
              <a:rPr lang="en-US" dirty="0"/>
              <a:t>Supervisory dispatcher</a:t>
            </a:r>
          </a:p>
          <a:p>
            <a:r>
              <a:rPr lang="en-US" dirty="0"/>
              <a:t>Equipment desk</a:t>
            </a:r>
          </a:p>
          <a:p>
            <a:r>
              <a:rPr lang="en-US" dirty="0"/>
              <a:t>Supply desk</a:t>
            </a:r>
          </a:p>
          <a:p>
            <a:r>
              <a:rPr lang="en-US" dirty="0"/>
              <a:t>Overhead desk</a:t>
            </a:r>
          </a:p>
          <a:p>
            <a:r>
              <a:rPr lang="en-US" dirty="0"/>
              <a:t>Aircraft Dispatcher (ACDP)</a:t>
            </a:r>
          </a:p>
        </p:txBody>
      </p:sp>
      <p:pic>
        <p:nvPicPr>
          <p:cNvPr id="3" name="Picture 2" descr="A person in a hat talking on the radio.">
            <a:extLst>
              <a:ext uri="{FF2B5EF4-FFF2-40B4-BE49-F238E27FC236}">
                <a16:creationId xmlns:a16="http://schemas.microsoft.com/office/drawing/2014/main" id="{E8FC5734-DC79-6D11-7347-4096E6AF10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r="30956"/>
          <a:stretch/>
        </p:blipFill>
        <p:spPr>
          <a:xfrm>
            <a:off x="4426226" y="999225"/>
            <a:ext cx="4489174" cy="5553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06AF7-B292-4F87-9E6D-AF08BD133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Reassignment/Demobilization (1 of 2) </a:t>
            </a:r>
          </a:p>
        </p:txBody>
      </p:sp>
      <p:pic>
        <p:nvPicPr>
          <p:cNvPr id="5" name="Content Placeholder 4" descr="BLM fire truck next to a grassy hill. ">
            <a:extLst>
              <a:ext uri="{FF2B5EF4-FFF2-40B4-BE49-F238E27FC236}">
                <a16:creationId xmlns:a16="http://schemas.microsoft.com/office/drawing/2014/main" id="{FBC566BE-D4F0-1FC9-665C-A5466A61C98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3" r="17363"/>
          <a:stretch/>
        </p:blipFill>
        <p:spPr>
          <a:xfrm>
            <a:off x="228600" y="1073558"/>
            <a:ext cx="5182570" cy="5299741"/>
          </a:xfrm>
          <a:noFill/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7053192-D98E-A4A7-55DC-3AFFB802F0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00" y="1179577"/>
            <a:ext cx="3505200" cy="5373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Resources </a:t>
            </a:r>
            <a:r>
              <a:rPr lang="en-US" b="1" u="sng" dirty="0"/>
              <a:t>have</a:t>
            </a:r>
            <a:r>
              <a:rPr lang="en-US" b="1" dirty="0"/>
              <a:t> transportation.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Things to consider</a:t>
            </a:r>
            <a:endParaRPr lang="en-US" dirty="0">
              <a:highlight>
                <a:srgbClr val="00FFFF"/>
              </a:highlight>
            </a:endParaRPr>
          </a:p>
          <a:p>
            <a:r>
              <a:rPr lang="en-US" dirty="0"/>
              <a:t>Distance and time en route</a:t>
            </a:r>
          </a:p>
          <a:p>
            <a:r>
              <a:rPr lang="en-US" dirty="0"/>
              <a:t>Duty limitations of drivers</a:t>
            </a:r>
          </a:p>
          <a:p>
            <a:r>
              <a:rPr lang="en-US" dirty="0"/>
              <a:t>Number of drivers available or needed</a:t>
            </a:r>
          </a:p>
          <a:p>
            <a:r>
              <a:rPr lang="en-US" dirty="0"/>
              <a:t>Meals and lodging</a:t>
            </a:r>
          </a:p>
          <a:p>
            <a:r>
              <a:rPr lang="en-US" dirty="0"/>
              <a:t>Rest overnight (RON) location</a:t>
            </a:r>
          </a:p>
        </p:txBody>
      </p:sp>
    </p:spTree>
    <p:extLst>
      <p:ext uri="{BB962C8B-B14F-4D97-AF65-F5344CB8AC3E}">
        <p14:creationId xmlns:p14="http://schemas.microsoft.com/office/powerpoint/2010/main" val="1134165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Reassignment/Demobilization (2 of 2)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464870B-E1D9-B62A-9A42-7B6B7377249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28600" y="1179576"/>
            <a:ext cx="4343400" cy="5373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Resources </a:t>
            </a:r>
            <a:r>
              <a:rPr lang="en-US" b="1" u="sng" dirty="0"/>
              <a:t>need</a:t>
            </a:r>
            <a:r>
              <a:rPr lang="en-US" b="1" dirty="0"/>
              <a:t> transportation.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Things to consider </a:t>
            </a:r>
          </a:p>
          <a:p>
            <a:r>
              <a:rPr lang="en-US" dirty="0"/>
              <a:t>What is cost-effective?</a:t>
            </a:r>
          </a:p>
          <a:p>
            <a:r>
              <a:rPr lang="en-US" dirty="0"/>
              <a:t>Distance and time en route</a:t>
            </a:r>
          </a:p>
          <a:p>
            <a:r>
              <a:rPr lang="en-US" dirty="0"/>
              <a:t>Duty limitations of drivers</a:t>
            </a:r>
          </a:p>
          <a:p>
            <a:r>
              <a:rPr lang="en-US" dirty="0"/>
              <a:t>Meals and lodging</a:t>
            </a:r>
          </a:p>
          <a:p>
            <a:r>
              <a:rPr lang="en-US" dirty="0"/>
              <a:t>Weather</a:t>
            </a:r>
          </a:p>
          <a:p>
            <a:r>
              <a:rPr lang="en-US" dirty="0"/>
              <a:t>RON location</a:t>
            </a:r>
          </a:p>
          <a:p>
            <a:endParaRPr lang="en-US" dirty="0"/>
          </a:p>
        </p:txBody>
      </p:sp>
      <p:pic>
        <p:nvPicPr>
          <p:cNvPr id="3" name="Picture 2" descr="A firefighter looking out of a window of a truck.&#10;">
            <a:extLst>
              <a:ext uri="{FF2B5EF4-FFF2-40B4-BE49-F238E27FC236}">
                <a16:creationId xmlns:a16="http://schemas.microsoft.com/office/drawing/2014/main" id="{26ABD76C-46FB-9028-FB82-2C35F97275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" b="4022"/>
          <a:stretch/>
        </p:blipFill>
        <p:spPr>
          <a:xfrm>
            <a:off x="4505739" y="1000176"/>
            <a:ext cx="4485861" cy="55000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Ground Transportation</a:t>
            </a:r>
          </a:p>
        </p:txBody>
      </p:sp>
      <p:pic>
        <p:nvPicPr>
          <p:cNvPr id="7" name="Picture 4" descr="A row of buses.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2" r="17422"/>
          <a:stretch/>
        </p:blipFill>
        <p:spPr bwMode="auto">
          <a:xfrm>
            <a:off x="102704" y="1093373"/>
            <a:ext cx="5257800" cy="5376862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651" name="Rectangle 3"/>
          <p:cNvSpPr>
            <a:spLocks noGrp="1" noChangeArrowheads="1"/>
          </p:cNvSpPr>
          <p:nvPr>
            <p:ph type="body" sz="quarter" idx="13"/>
          </p:nvPr>
        </p:nvSpPr>
        <p:spPr>
          <a:xfrm>
            <a:off x="5486400" y="1179577"/>
            <a:ext cx="3505200" cy="5373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Types:</a:t>
            </a:r>
          </a:p>
          <a:p>
            <a:r>
              <a:rPr lang="en-US" dirty="0"/>
              <a:t>Highway coach</a:t>
            </a:r>
          </a:p>
          <a:p>
            <a:r>
              <a:rPr lang="en-US" dirty="0"/>
              <a:t>School bus</a:t>
            </a:r>
          </a:p>
          <a:p>
            <a:r>
              <a:rPr lang="en-US" dirty="0"/>
              <a:t>Crew carriers</a:t>
            </a:r>
          </a:p>
          <a:p>
            <a:r>
              <a:rPr lang="en-US" dirty="0"/>
              <a:t>Vans</a:t>
            </a:r>
          </a:p>
          <a:p>
            <a:r>
              <a:rPr lang="en-US" dirty="0"/>
              <a:t>Rentals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Is a chase vehicle necessary for tools?</a:t>
            </a:r>
          </a:p>
          <a:p>
            <a:r>
              <a:rPr lang="en-US" dirty="0"/>
              <a:t>Place and order with the equipment dispatcher.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Air Transportation (1 of 2)</a:t>
            </a:r>
          </a:p>
        </p:txBody>
      </p:sp>
      <p:pic>
        <p:nvPicPr>
          <p:cNvPr id="5" name="Content Placeholder 4" descr="A group of people lined up in front of an airplane.&#10;&#10;">
            <a:extLst>
              <a:ext uri="{FF2B5EF4-FFF2-40B4-BE49-F238E27FC236}">
                <a16:creationId xmlns:a16="http://schemas.microsoft.com/office/drawing/2014/main" id="{FA3A0BFE-24FC-AF58-014F-86E947E796D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5" r="29078" b="-1"/>
          <a:stretch/>
        </p:blipFill>
        <p:spPr>
          <a:xfrm>
            <a:off x="231037" y="1080121"/>
            <a:ext cx="4340963" cy="5373687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8A505-893E-5AAB-5206-A321690481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50639" y="1080121"/>
            <a:ext cx="4340962" cy="5473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Is commercial air transportation available?</a:t>
            </a:r>
          </a:p>
          <a:p>
            <a:r>
              <a:rPr lang="en-US" dirty="0"/>
              <a:t>If commercial air is </a:t>
            </a:r>
            <a:r>
              <a:rPr lang="en-US" b="1" u="sng" dirty="0"/>
              <a:t>not</a:t>
            </a:r>
            <a:r>
              <a:rPr lang="en-US" dirty="0"/>
              <a:t> available</a:t>
            </a:r>
            <a:endParaRPr lang="en-US" i="1" dirty="0">
              <a:highlight>
                <a:srgbClr val="00FFFF"/>
              </a:highlight>
            </a:endParaRPr>
          </a:p>
          <a:p>
            <a:pPr lvl="1"/>
            <a:r>
              <a:rPr lang="en-US" dirty="0"/>
              <a:t>May require an Aircraft Flight Request/Flight Schedule form.</a:t>
            </a:r>
          </a:p>
          <a:p>
            <a:pPr lvl="1"/>
            <a:r>
              <a:rPr lang="en-US" dirty="0"/>
              <a:t>Large transport ordered from National Interagency Coordination Center (NICC) via established channels.</a:t>
            </a:r>
          </a:p>
          <a:p>
            <a:pPr lvl="1"/>
            <a:r>
              <a:rPr lang="en-US" dirty="0"/>
              <a:t>Coordinate with the supervisory dispatcher.</a:t>
            </a:r>
          </a:p>
          <a:p>
            <a:pPr lvl="1"/>
            <a:r>
              <a:rPr lang="en-US" dirty="0"/>
              <a:t>Order via ACDP.</a:t>
            </a:r>
          </a:p>
          <a:p>
            <a:pPr lvl="1"/>
            <a:r>
              <a:rPr lang="en-US" dirty="0"/>
              <a:t>Group crews by demobilization points.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70C5FC-0ED9-6839-70F3-0328E12A2AF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5881"/>
            <a:ext cx="9144000" cy="914400"/>
          </a:xfrm>
          <a:prstGeom prst="rect">
            <a:avLst/>
          </a:prstGeom>
          <a:solidFill>
            <a:schemeClr val="accent3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Incident Position Standards Alignment</a:t>
            </a:r>
          </a:p>
        </p:txBody>
      </p:sp>
      <p:pic>
        <p:nvPicPr>
          <p:cNvPr id="4" name="Content Placeholder 3" descr="Two images. One with a dispatcher sitting at a desk with computers and one with two dispatchers sitting at a desk with computers. ">
            <a:extLst>
              <a:ext uri="{FF2B5EF4-FFF2-40B4-BE49-F238E27FC236}">
                <a16:creationId xmlns:a16="http://schemas.microsoft.com/office/drawing/2014/main" id="{40760F94-7599-7FC7-561C-97183DAD38AD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r="1316"/>
          <a:stretch/>
        </p:blipFill>
        <p:spPr>
          <a:xfrm>
            <a:off x="455371" y="1162642"/>
            <a:ext cx="7907394" cy="2037758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D86D2C-286E-157A-B178-78BC24348C4D}"/>
              </a:ext>
            </a:extLst>
          </p:cNvPr>
          <p:cNvSpPr txBox="1"/>
          <p:nvPr/>
        </p:nvSpPr>
        <p:spPr>
          <a:xfrm>
            <a:off x="440131" y="3200400"/>
            <a:ext cx="838018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latin typeface="+mn-lt"/>
              </a:rPr>
              <a:t>This unit aligns with the following Expanded Dispatch Support Dispatcher (EDSD) 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Incident Position Standards </a:t>
            </a:r>
            <a:r>
              <a:rPr lang="en-US" sz="1500" dirty="0">
                <a:latin typeface="+mn-lt"/>
              </a:rPr>
              <a:t>located at </a:t>
            </a:r>
          </a:p>
          <a:p>
            <a:r>
              <a:rPr lang="en-US" sz="1500" dirty="0">
                <a:hlinkClick r:id="rId5"/>
              </a:rPr>
              <a:t>https://www.nwcg.gov/positions/expanded-dispatch-support-dispatcher/standards-and-references</a:t>
            </a:r>
            <a:r>
              <a:rPr lang="en-US" sz="1500" dirty="0"/>
              <a:t>.</a:t>
            </a:r>
          </a:p>
          <a:p>
            <a:endParaRPr lang="en-US" sz="1500" dirty="0">
              <a:latin typeface="+mn-lt"/>
            </a:endParaRPr>
          </a:p>
          <a:p>
            <a:r>
              <a:rPr lang="en-US" sz="1500" dirty="0">
                <a:latin typeface="+mn-lt"/>
              </a:rPr>
              <a:t>EDSD responsibility alignment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</a:rPr>
              <a:t>Review and manage existing requests.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</a:rPr>
              <a:t>Receive and manage new requests.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</a:rPr>
              <a:t>Communicate and manage resources in preparation for reassignment or demobilization.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</a:rPr>
              <a:t>Perform effectively in each of the four functional areas.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</a:rPr>
              <a:t>Prepare for and implement demobilization.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>
                <a:latin typeface="+mn-lt"/>
              </a:rPr>
              <a:t>Complete all administrative tasks and documentation in an accurate and timely manner.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03631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Air Transportation (2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0B64B-CA72-54F3-F1C4-303F23D851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0" y="1182560"/>
            <a:ext cx="3505200" cy="5373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Information needed</a:t>
            </a:r>
            <a:endParaRPr lang="en-US" dirty="0">
              <a:highlight>
                <a:srgbClr val="00FFFF"/>
              </a:highlight>
            </a:endParaRPr>
          </a:p>
          <a:p>
            <a:r>
              <a:rPr lang="en-US" dirty="0"/>
              <a:t>Departure and destination points</a:t>
            </a:r>
          </a:p>
          <a:p>
            <a:r>
              <a:rPr lang="en-US" dirty="0"/>
              <a:t>Time en route</a:t>
            </a:r>
          </a:p>
          <a:p>
            <a:r>
              <a:rPr lang="en-US" dirty="0"/>
              <a:t>Ready-to-load (RTL) time</a:t>
            </a:r>
          </a:p>
          <a:p>
            <a:r>
              <a:rPr lang="en-US" dirty="0"/>
              <a:t>Pickup point at jetport</a:t>
            </a:r>
          </a:p>
          <a:p>
            <a:r>
              <a:rPr lang="en-US" dirty="0"/>
              <a:t>Accurate count/weight of passengers</a:t>
            </a:r>
          </a:p>
          <a:p>
            <a:r>
              <a:rPr lang="en-US" dirty="0"/>
              <a:t>Meal needs</a:t>
            </a:r>
          </a:p>
        </p:txBody>
      </p:sp>
      <p:pic>
        <p:nvPicPr>
          <p:cNvPr id="4" name="Picture 3" descr="A group of people with bags lined up in front of an airplane.&#10;">
            <a:extLst>
              <a:ext uri="{FF2B5EF4-FFF2-40B4-BE49-F238E27FC236}">
                <a16:creationId xmlns:a16="http://schemas.microsoft.com/office/drawing/2014/main" id="{348BC967-92E3-E49B-F959-487AC0BBCF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2" r="16413" b="-2"/>
          <a:stretch/>
        </p:blipFill>
        <p:spPr>
          <a:xfrm>
            <a:off x="3786809" y="1076542"/>
            <a:ext cx="5257800" cy="5376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0502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Emergency/Disciplinary Releases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A94A48F8-79F6-9A3A-DD14-B187C716FE4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Emergency releases can warrant immediate action for demobilization.</a:t>
            </a:r>
          </a:p>
          <a:p>
            <a:r>
              <a:rPr lang="en-US" dirty="0"/>
              <a:t>If an individual is released, another person may travel as a companion.</a:t>
            </a:r>
          </a:p>
          <a:p>
            <a:r>
              <a:rPr lang="en-US" dirty="0"/>
              <a:t>An IARR can assist with emergency notifications and other arrangements.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Emergency Releases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Emergency release situations</a:t>
            </a:r>
            <a:endParaRPr lang="en-US" dirty="0">
              <a:highlight>
                <a:srgbClr val="00FFFF"/>
              </a:highlight>
            </a:endParaRPr>
          </a:p>
          <a:p>
            <a:r>
              <a:rPr lang="en-US" dirty="0"/>
              <a:t>Family emergencies</a:t>
            </a:r>
          </a:p>
          <a:p>
            <a:r>
              <a:rPr lang="en-US" dirty="0"/>
              <a:t>Job-related emergencies</a:t>
            </a:r>
          </a:p>
          <a:p>
            <a:r>
              <a:rPr lang="en-US" dirty="0"/>
              <a:t>Legal transactions</a:t>
            </a:r>
          </a:p>
          <a:p>
            <a:r>
              <a:rPr lang="en-US" dirty="0"/>
              <a:t>Childcare</a:t>
            </a:r>
          </a:p>
          <a:p>
            <a:r>
              <a:rPr lang="en-US" dirty="0"/>
              <a:t>Educational commitments</a:t>
            </a:r>
          </a:p>
          <a:p>
            <a:r>
              <a:rPr lang="en-US" dirty="0"/>
              <a:t>Military obligations</a:t>
            </a:r>
          </a:p>
          <a:p>
            <a:r>
              <a:rPr lang="en-US" dirty="0"/>
              <a:t>Injuries and health problems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Documentation of all emergency releases is critical.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37258-FDA5-485C-869D-D619F43A2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Sensitive Messages </a:t>
            </a:r>
          </a:p>
        </p:txBody>
      </p:sp>
      <p:pic>
        <p:nvPicPr>
          <p:cNvPr id="5" name="Picture 4" descr="A person holding a radio. ">
            <a:extLst>
              <a:ext uri="{FF2B5EF4-FFF2-40B4-BE49-F238E27FC236}">
                <a16:creationId xmlns:a16="http://schemas.microsoft.com/office/drawing/2014/main" id="{2AA7FEAA-3185-5C3F-E6A1-44930AD15E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6" r="6809" b="-2"/>
          <a:stretch/>
        </p:blipFill>
        <p:spPr>
          <a:xfrm>
            <a:off x="228600" y="1106689"/>
            <a:ext cx="5257800" cy="5376672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1304E-3C5C-48E9-9C42-C82E1223D7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00" y="1179577"/>
            <a:ext cx="3505200" cy="5373624"/>
          </a:xfrm>
        </p:spPr>
        <p:txBody>
          <a:bodyPr>
            <a:normAutofit/>
          </a:bodyPr>
          <a:lstStyle/>
          <a:p>
            <a:r>
              <a:rPr lang="en-US" dirty="0"/>
              <a:t>Ensure a person learns the details of a personal crisis in a controlled manner. </a:t>
            </a:r>
          </a:p>
        </p:txBody>
      </p:sp>
    </p:spTree>
    <p:extLst>
      <p:ext uri="{BB962C8B-B14F-4D97-AF65-F5344CB8AC3E}">
        <p14:creationId xmlns:p14="http://schemas.microsoft.com/office/powerpoint/2010/main" val="39801970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Disciplinary Releases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Disciplinary release situations</a:t>
            </a:r>
            <a:endParaRPr lang="en-US" dirty="0">
              <a:highlight>
                <a:srgbClr val="00FFFF"/>
              </a:highlight>
            </a:endParaRPr>
          </a:p>
          <a:p>
            <a:r>
              <a:rPr lang="en-US" dirty="0"/>
              <a:t>Drugs and/or alcohol</a:t>
            </a:r>
          </a:p>
          <a:p>
            <a:r>
              <a:rPr lang="en-US" dirty="0"/>
              <a:t>Harassment</a:t>
            </a:r>
          </a:p>
          <a:p>
            <a:r>
              <a:rPr lang="en-US" dirty="0"/>
              <a:t>Destruction of property</a:t>
            </a:r>
          </a:p>
          <a:p>
            <a:r>
              <a:rPr lang="en-US" dirty="0"/>
              <a:t>Fighting</a:t>
            </a:r>
          </a:p>
          <a:p>
            <a:r>
              <a:rPr lang="en-US" dirty="0"/>
              <a:t>Insubordination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Documentation of all disciplinary releases is critical.</a:t>
            </a:r>
          </a:p>
        </p:txBody>
      </p:sp>
    </p:spTree>
    <p:extLst>
      <p:ext uri="{BB962C8B-B14F-4D97-AF65-F5344CB8AC3E}">
        <p14:creationId xmlns:p14="http://schemas.microsoft.com/office/powerpoint/2010/main" val="7555568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Summary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228600" y="1181100"/>
            <a:ext cx="8686800" cy="5285688"/>
          </a:xfrm>
        </p:spPr>
        <p:txBody>
          <a:bodyPr>
            <a:normAutofit/>
          </a:bodyPr>
          <a:lstStyle/>
          <a:p>
            <a:r>
              <a:rPr lang="en-US" dirty="0"/>
              <a:t>There are four types of crews:</a:t>
            </a:r>
          </a:p>
          <a:p>
            <a:pPr lvl="1"/>
            <a:r>
              <a:rPr lang="en-US" dirty="0"/>
              <a:t>Type 1 (Hotshots), Type 2 IA, Type 2, Camp</a:t>
            </a:r>
          </a:p>
          <a:p>
            <a:r>
              <a:rPr lang="en-US" dirty="0"/>
              <a:t>Crew ordering information:</a:t>
            </a:r>
          </a:p>
          <a:p>
            <a:pPr lvl="1"/>
            <a:r>
              <a:rPr lang="en-US" dirty="0"/>
              <a:t>Type of crew, tool requirements, meals, timeframes, sources, transportation considerations, unusual needs for assignment</a:t>
            </a:r>
          </a:p>
          <a:p>
            <a:r>
              <a:rPr lang="en-US" dirty="0"/>
              <a:t>Miscellaneous overhead positions related to crews:</a:t>
            </a:r>
          </a:p>
          <a:p>
            <a:pPr lvl="1"/>
            <a:r>
              <a:rPr lang="en-US" dirty="0"/>
              <a:t>CREP</a:t>
            </a:r>
            <a:r>
              <a:rPr lang="en-US"/>
              <a:t>, IARR</a:t>
            </a:r>
            <a:endParaRPr lang="en-US" dirty="0"/>
          </a:p>
          <a:p>
            <a:r>
              <a:rPr lang="en-US" dirty="0"/>
              <a:t>Crew dispatchers coordinate with supervisory dispatchers, equipment/supply/overhead desks, ACDP, Ramp Manager (RAMP), Staging Area Manager (STAM), and the miscellaneous overhead positions listed previously.</a:t>
            </a:r>
          </a:p>
          <a:p>
            <a:r>
              <a:rPr lang="en-US" dirty="0"/>
              <a:t>Consider whether resources have or need transportation when demobilizing.</a:t>
            </a:r>
          </a:p>
          <a:p>
            <a:r>
              <a:rPr lang="en-US" dirty="0"/>
              <a:t>Documenting emergency and disciplinary releases is critical.</a:t>
            </a:r>
          </a:p>
        </p:txBody>
      </p:sp>
    </p:spTree>
    <p:extLst>
      <p:ext uri="{BB962C8B-B14F-4D97-AF65-F5344CB8AC3E}">
        <p14:creationId xmlns:p14="http://schemas.microsoft.com/office/powerpoint/2010/main" val="3054571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179B1-D974-4AE1-8D90-DFD98C98D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Types of Crews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1E681C3-1243-FFE0-F0B7-18893D8FA8A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8600" y="1179576"/>
            <a:ext cx="8686800" cy="914400"/>
          </a:xfrm>
        </p:spPr>
        <p:txBody>
          <a:bodyPr>
            <a:normAutofit/>
          </a:bodyPr>
          <a:lstStyle/>
          <a:p>
            <a:r>
              <a:rPr lang="en-US" b="1" dirty="0"/>
              <a:t>Type 1 (Interagency Hotshot Crew)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997A2-4B8E-EF2D-F644-FDDA09B0072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28600" y="2293730"/>
            <a:ext cx="8686800" cy="9144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Type 2 Initial Attack (IA)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E670CC-5192-A673-F750-F7D27DBE9A5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28600" y="3407884"/>
            <a:ext cx="8686800" cy="914400"/>
          </a:xfrm>
        </p:spPr>
        <p:txBody>
          <a:bodyPr>
            <a:normAutofit/>
          </a:bodyPr>
          <a:lstStyle/>
          <a:p>
            <a:r>
              <a:rPr lang="en-US" b="1" dirty="0"/>
              <a:t>Type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78E9C7-D6AC-B2D2-6DAC-7C85697437E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28600" y="4522038"/>
            <a:ext cx="8686800" cy="914400"/>
          </a:xfrm>
        </p:spPr>
        <p:txBody>
          <a:bodyPr>
            <a:normAutofit/>
          </a:bodyPr>
          <a:lstStyle/>
          <a:p>
            <a:r>
              <a:rPr lang="en-US" b="1" dirty="0"/>
              <a:t>Contract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33FACA-B356-8497-8B46-4ABEE1D11F6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28600" y="5636194"/>
            <a:ext cx="8686800" cy="914400"/>
          </a:xfrm>
        </p:spPr>
        <p:txBody>
          <a:bodyPr>
            <a:normAutofit/>
          </a:bodyPr>
          <a:lstStyle/>
          <a:p>
            <a:r>
              <a:rPr lang="en-US" b="1" dirty="0"/>
              <a:t>Camp</a:t>
            </a:r>
          </a:p>
        </p:txBody>
      </p:sp>
    </p:spTree>
    <p:extLst>
      <p:ext uri="{BB962C8B-B14F-4D97-AF65-F5344CB8AC3E}">
        <p14:creationId xmlns:p14="http://schemas.microsoft.com/office/powerpoint/2010/main" val="1512880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FCF259-BCEC-BBF3-BE6D-71CB1E975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Type 1 Crews (1 of 3)</a:t>
            </a:r>
          </a:p>
        </p:txBody>
      </p:sp>
      <p:pic>
        <p:nvPicPr>
          <p:cNvPr id="10" name="Picture Placeholder 9" descr="A group of hotshots talking next to their truck.">
            <a:extLst>
              <a:ext uri="{FF2B5EF4-FFF2-40B4-BE49-F238E27FC236}">
                <a16:creationId xmlns:a16="http://schemas.microsoft.com/office/drawing/2014/main" id="{DC70C0C9-5518-AD49-0742-FC45446F3718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27480"/>
          <a:stretch/>
        </p:blipFill>
        <p:spPr>
          <a:xfrm>
            <a:off x="228600" y="1179576"/>
            <a:ext cx="4343400" cy="537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Placeholder 8" descr="A line of firefighters walking through a burned area. ">
            <a:extLst>
              <a:ext uri="{FF2B5EF4-FFF2-40B4-BE49-F238E27FC236}">
                <a16:creationId xmlns:a16="http://schemas.microsoft.com/office/drawing/2014/main" id="{B6B6332A-FAD1-4EF9-B30C-79D5EA1DCB3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r="39412" b="-1"/>
          <a:stretch/>
        </p:blipFill>
        <p:spPr>
          <a:xfrm>
            <a:off x="4664765" y="1186202"/>
            <a:ext cx="4343400" cy="5376672"/>
          </a:xfrm>
          <a:noFill/>
        </p:spPr>
      </p:pic>
    </p:spTree>
    <p:extLst>
      <p:ext uri="{BB962C8B-B14F-4D97-AF65-F5344CB8AC3E}">
        <p14:creationId xmlns:p14="http://schemas.microsoft.com/office/powerpoint/2010/main" val="4091867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77451-7EB4-4884-8A87-15578088E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Type 1 Crews </a:t>
            </a:r>
            <a:r>
              <a:rPr lang="en-US" sz="3200" b="1" kern="1200" dirty="0">
                <a:effectLst/>
              </a:rPr>
              <a:t>(2 of 3)</a:t>
            </a:r>
            <a:endParaRPr lang="en-US" sz="3200" dirty="0"/>
          </a:p>
        </p:txBody>
      </p:sp>
      <p:pic>
        <p:nvPicPr>
          <p:cNvPr id="6" name="Content Placeholder 5" descr="Group photo of a hotshot crew in front of their trucks.">
            <a:extLst>
              <a:ext uri="{FF2B5EF4-FFF2-40B4-BE49-F238E27FC236}">
                <a16:creationId xmlns:a16="http://schemas.microsoft.com/office/drawing/2014/main" id="{009D1CA3-4FE4-CE22-CF9F-78C143CE22B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7293" t="2" r="9364" b="-3"/>
          <a:stretch/>
        </p:blipFill>
        <p:spPr>
          <a:xfrm>
            <a:off x="228600" y="1100063"/>
            <a:ext cx="5257800" cy="5376672"/>
          </a:xfr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A49045-509F-E75F-84D6-2117AAE110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00" y="1179577"/>
            <a:ext cx="3505200" cy="5373624"/>
          </a:xfrm>
        </p:spPr>
        <p:txBody>
          <a:bodyPr>
            <a:normAutofit/>
          </a:bodyPr>
          <a:lstStyle/>
          <a:p>
            <a:r>
              <a:rPr lang="en-US" dirty="0"/>
              <a:t>National resource.</a:t>
            </a:r>
          </a:p>
          <a:p>
            <a:r>
              <a:rPr lang="en-US" dirty="0"/>
              <a:t>80% of crew members have one or more seasons of fire experience.</a:t>
            </a:r>
          </a:p>
          <a:p>
            <a:r>
              <a:rPr lang="en-US" dirty="0"/>
              <a:t>4 agency-certified  intermediate fallers (FAL2) and 50% of crew certified as basic faller (FAL3) or better.</a:t>
            </a:r>
          </a:p>
          <a:p>
            <a:r>
              <a:rPr lang="en-US" dirty="0"/>
              <a:t>Can mobilize within two hours during availability period.</a:t>
            </a:r>
          </a:p>
          <a:p>
            <a:r>
              <a:rPr lang="en-US" dirty="0"/>
              <a:t>18- to 25-person crew size.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565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Type 1 Crews (3 of 3)</a:t>
            </a:r>
          </a:p>
        </p:txBody>
      </p:sp>
      <p:graphicFrame>
        <p:nvGraphicFramePr>
          <p:cNvPr id="8197" name="Rectangle 3" descr="Four colored text boxes with the following statements:&#10;- 5300 lb. maximum weight [with weight icon]&#10;- Fully equipped (tools &amp; saws) [with saw icon]&#10;- Self-sufficient [with solo person lifting a weight icon]&#10;- Have own transportation [with car icon]">
            <a:extLst>
              <a:ext uri="{FF2B5EF4-FFF2-40B4-BE49-F238E27FC236}">
                <a16:creationId xmlns:a16="http://schemas.microsoft.com/office/drawing/2014/main" id="{2024A57E-2234-4CCF-88BF-FBFC55FB25DB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75331043"/>
              </p:ext>
            </p:extLst>
          </p:nvPr>
        </p:nvGraphicFramePr>
        <p:xfrm>
          <a:off x="228600" y="1181100"/>
          <a:ext cx="8686800" cy="5372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Type 2 IA Crews (1 of 2)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8600" y="1181100"/>
            <a:ext cx="8686800" cy="5372100"/>
          </a:xfrm>
        </p:spPr>
        <p:txBody>
          <a:bodyPr>
            <a:normAutofit/>
          </a:bodyPr>
          <a:lstStyle/>
          <a:p>
            <a:r>
              <a:rPr lang="en-US" dirty="0"/>
              <a:t>Can be broken up into squads for IA.</a:t>
            </a:r>
          </a:p>
          <a:p>
            <a:r>
              <a:rPr lang="en-US" dirty="0"/>
              <a:t>Can be assembled as needed.</a:t>
            </a:r>
          </a:p>
          <a:p>
            <a:r>
              <a:rPr lang="en-US" dirty="0"/>
              <a:t>18- to 20-person crew size.</a:t>
            </a:r>
          </a:p>
          <a:p>
            <a:r>
              <a:rPr lang="en-US" dirty="0"/>
              <a:t>Leadership:</a:t>
            </a:r>
          </a:p>
          <a:p>
            <a:pPr lvl="1"/>
            <a:r>
              <a:rPr lang="en-US" dirty="0"/>
              <a:t>Crew Boss, Single Resource (CRWB)</a:t>
            </a:r>
          </a:p>
          <a:p>
            <a:pPr lvl="1"/>
            <a:r>
              <a:rPr lang="en-US" dirty="0"/>
              <a:t>Three Incident Commander Type 5 (ICT5)</a:t>
            </a:r>
          </a:p>
          <a:p>
            <a:r>
              <a:rPr lang="en-US" dirty="0"/>
              <a:t>60% of crew members have one or more seasons of fire experience.</a:t>
            </a:r>
          </a:p>
          <a:p>
            <a:r>
              <a:rPr lang="en-US" dirty="0"/>
              <a:t>3 agency-qualified sawyers.</a:t>
            </a:r>
          </a:p>
          <a:p>
            <a:r>
              <a:rPr lang="en-US" dirty="0"/>
              <a:t>5,300 lb. maximum weight.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Type 2 IA Crews </a:t>
            </a:r>
            <a:r>
              <a:rPr lang="en-US" sz="3200" b="1" kern="12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(2 of 2)</a:t>
            </a:r>
            <a:endParaRPr lang="en-US" sz="3200" dirty="0"/>
          </a:p>
        </p:txBody>
      </p:sp>
      <p:pic>
        <p:nvPicPr>
          <p:cNvPr id="5" name="Picture Placeholder 4" descr="Firefighter crew posing for a picture.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0" r="13330"/>
          <a:stretch/>
        </p:blipFill>
        <p:spPr bwMode="auto"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243" name="Rectangle 3"/>
          <p:cNvSpPr>
            <a:spLocks noGrp="1" noChangeArrowheads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Meet national mandatory physical standards</a:t>
            </a:r>
          </a:p>
          <a:p>
            <a:r>
              <a:rPr lang="en-US" dirty="0"/>
              <a:t>Equipped with personal protective equipment (PPE)</a:t>
            </a:r>
          </a:p>
          <a:p>
            <a:r>
              <a:rPr lang="en-US" dirty="0"/>
              <a:t>May be self-sufficient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ustom Design">
  <a:themeElements>
    <a:clrScheme name="Custom 1">
      <a:dk1>
        <a:sysClr val="windowText" lastClr="000000"/>
      </a:dk1>
      <a:lt1>
        <a:sysClr val="window" lastClr="FFFFFF"/>
      </a:lt1>
      <a:dk2>
        <a:srgbClr val="406882"/>
      </a:dk2>
      <a:lt2>
        <a:srgbClr val="F0F1EC"/>
      </a:lt2>
      <a:accent1>
        <a:srgbClr val="507B97"/>
      </a:accent1>
      <a:accent2>
        <a:srgbClr val="EB9922"/>
      </a:accent2>
      <a:accent3>
        <a:srgbClr val="507B97"/>
      </a:accent3>
      <a:accent4>
        <a:srgbClr val="243E90"/>
      </a:accent4>
      <a:accent5>
        <a:srgbClr val="339999"/>
      </a:accent5>
      <a:accent6>
        <a:srgbClr val="FFCC33"/>
      </a:accent6>
      <a:hlink>
        <a:srgbClr val="0000FF"/>
      </a:hlink>
      <a:folHlink>
        <a:srgbClr val="800080"/>
      </a:folHlink>
    </a:clrScheme>
    <a:fontScheme name="NWCG2020">
      <a:majorFont>
        <a:latin typeface="Verdana Pro SemiBold"/>
        <a:ea typeface=""/>
        <a:cs typeface=""/>
      </a:majorFont>
      <a:minorFont>
        <a:latin typeface="Verdan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WCG_PPT_Template" id="{583E29E9-6BF4-4B9A-B0E2-AB96737371E7}" vid="{9985458B-BBD7-4B72-93EC-5E694DD73D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3E4A7687860A45960020D9AE0EE5D7" ma:contentTypeVersion="20" ma:contentTypeDescription="Create a new document." ma:contentTypeScope="" ma:versionID="dee74628c895436484123ea4b3c4731e">
  <xsd:schema xmlns:xsd="http://www.w3.org/2001/XMLSchema" xmlns:xs="http://www.w3.org/2001/XMLSchema" xmlns:p="http://schemas.microsoft.com/office/2006/metadata/properties" xmlns:ns1="http://schemas.microsoft.com/sharepoint/v3" xmlns:ns2="8f4e667e-aa7d-472f-b134-c2c3f016ce94" xmlns:ns3="d6065087-e8a4-4510-98a8-d9aa8c95acfc" xmlns:ns4="31062a0d-ede8-4112-b4bb-00a9c1bc8e16" targetNamespace="http://schemas.microsoft.com/office/2006/metadata/properties" ma:root="true" ma:fieldsID="177b3a9a3587441fed26e84ceca5dc94" ns1:_="" ns2:_="" ns3:_="" ns4:_="">
    <xsd:import namespace="http://schemas.microsoft.com/sharepoint/v3"/>
    <xsd:import namespace="8f4e667e-aa7d-472f-b134-c2c3f016ce94"/>
    <xsd:import namespace="d6065087-e8a4-4510-98a8-d9aa8c95acfc"/>
    <xsd:import namespace="31062a0d-ede8-4112-b4bb-00a9c1bc8e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Purpose" minOccurs="0"/>
                <xsd:element ref="ns4:TaxCatchAll" minOccurs="0"/>
                <xsd:element ref="ns2:lcf76f155ced4ddcb4097134ff3c332f" minOccurs="0"/>
                <xsd:element ref="ns1:PublishingStartDate" minOccurs="0"/>
                <xsd:element ref="ns1:PublishingExpirationDate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22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23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4e667e-aa7d-472f-b134-c2c3f016ce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Purpose" ma:index="18" nillable="true" ma:displayName="Purpose" ma:format="Dropdown" ma:internalName="Purpose">
      <xsd:simpleType>
        <xsd:restriction base="dms:Text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c5df3ad-b4e5-45d1-88c9-23db5f1fe6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065087-e8a4-4510-98a8-d9aa8c95acf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062a0d-ede8-4112-b4bb-00a9c1bc8e16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721f4047-7bd3-4d5b-9aa0-fb9c9433f37e}" ma:internalName="TaxCatchAll" ma:showField="CatchAllData" ma:web="d6065087-e8a4-4510-98a8-d9aa8c95ac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4e667e-aa7d-472f-b134-c2c3f016ce94">
      <Terms xmlns="http://schemas.microsoft.com/office/infopath/2007/PartnerControls"/>
    </lcf76f155ced4ddcb4097134ff3c332f>
    <TaxCatchAll xmlns="31062a0d-ede8-4112-b4bb-00a9c1bc8e16" xsi:nil="true"/>
    <Purpose xmlns="8f4e667e-aa7d-472f-b134-c2c3f016ce94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0ED58B4-EE00-4104-8C35-D6491E9C7E9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C10429-11E4-40B2-9654-6805204F48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f4e667e-aa7d-472f-b134-c2c3f016ce94"/>
    <ds:schemaRef ds:uri="d6065087-e8a4-4510-98a8-d9aa8c95acfc"/>
    <ds:schemaRef ds:uri="31062a0d-ede8-4112-b4bb-00a9c1bc8e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3A7EC5C-D213-4D50-99B1-827008522973}">
  <ds:schemaRefs>
    <ds:schemaRef ds:uri="http://schemas.microsoft.com/office/2006/metadata/properties"/>
    <ds:schemaRef ds:uri="http://purl.org/dc/elements/1.1/"/>
    <ds:schemaRef ds:uri="http://schemas.microsoft.com/office/infopath/2007/PartnerControls"/>
    <ds:schemaRef ds:uri="6449012a-99a4-4c27-a220-7865e083beed"/>
    <ds:schemaRef ds:uri="http://schemas.microsoft.com/office/2006/documentManagement/types"/>
    <ds:schemaRef ds:uri="http://purl.org/dc/terms/"/>
    <ds:schemaRef ds:uri="http://www.w3.org/XML/1998/namespace"/>
    <ds:schemaRef ds:uri="http://schemas.openxmlformats.org/package/2006/metadata/core-properties"/>
    <ds:schemaRef ds:uri="7b9e3106-d514-4534-b3bb-930302907a2d"/>
    <ds:schemaRef ds:uri="http://purl.org/dc/dcmitype/"/>
    <ds:schemaRef ds:uri="8f4e667e-aa7d-472f-b134-c2c3f016ce94"/>
    <ds:schemaRef ds:uri="31062a0d-ede8-4112-b4bb-00a9c1bc8e16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>
  <clbl:label id="{cf90b97b-be46-4a00-9700-81ce4ff1b7f6}" enabled="0" method="" siteId="{cf90b97b-be46-4a00-9700-81ce4ff1b7f6}" removed="1"/>
  <clbl:label id="{ed5b36e7-01ee-4ebc-867e-e03cfa0d4697}" enabled="0" method="" siteId="{ed5b36e7-01ee-4ebc-867e-e03cfa0d469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4282</TotalTime>
  <Words>1620</Words>
  <Application>Microsoft Office PowerPoint</Application>
  <PresentationFormat>On-screen Show (4:3)</PresentationFormat>
  <Paragraphs>267</Paragraphs>
  <Slides>35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Verdana</vt:lpstr>
      <vt:lpstr>Verdana Pro</vt:lpstr>
      <vt:lpstr>Wingdings</vt:lpstr>
      <vt:lpstr>Custom Design</vt:lpstr>
      <vt:lpstr>D-310 Unit 5: Crews</vt:lpstr>
      <vt:lpstr>Objectives</vt:lpstr>
      <vt:lpstr>Incident Position Standards Alignment</vt:lpstr>
      <vt:lpstr>Types of Crews</vt:lpstr>
      <vt:lpstr>Type 1 Crews (1 of 3)</vt:lpstr>
      <vt:lpstr>Type 1 Crews (2 of 3)</vt:lpstr>
      <vt:lpstr>Type 1 Crews (3 of 3)</vt:lpstr>
      <vt:lpstr>Type 2 IA Crews (1 of 2)</vt:lpstr>
      <vt:lpstr>Type 2 IA Crews (2 of 2)</vt:lpstr>
      <vt:lpstr>Type 2 Crews (1 of 2)</vt:lpstr>
      <vt:lpstr>Type 2 Crews (2 of 2)</vt:lpstr>
      <vt:lpstr>Camp Crews (1 of 2)</vt:lpstr>
      <vt:lpstr>Camp Crews (2 of 2)</vt:lpstr>
      <vt:lpstr>Inmate and Kitchen Crews</vt:lpstr>
      <vt:lpstr>Contract Crews</vt:lpstr>
      <vt:lpstr>Crew Configuration</vt:lpstr>
      <vt:lpstr>Crew Ordering Information</vt:lpstr>
      <vt:lpstr>Meals</vt:lpstr>
      <vt:lpstr>Timeframes</vt:lpstr>
      <vt:lpstr>Sources</vt:lpstr>
      <vt:lpstr>Transportation Considerations</vt:lpstr>
      <vt:lpstr>Unusual Needs for Assignment </vt:lpstr>
      <vt:lpstr>Crew Representative (CREP)</vt:lpstr>
      <vt:lpstr>Interagency Resource Representative (IARR)</vt:lpstr>
      <vt:lpstr>Crew Dispatcher  Coordination with Other Dispatchers</vt:lpstr>
      <vt:lpstr>Reassignment/Demobilization (1 of 2) </vt:lpstr>
      <vt:lpstr>Reassignment/Demobilization (2 of 2)</vt:lpstr>
      <vt:lpstr>Ground Transportation</vt:lpstr>
      <vt:lpstr>Air Transportation (1 of 2)</vt:lpstr>
      <vt:lpstr>Air Transportation (2 of 2)</vt:lpstr>
      <vt:lpstr>Emergency/Disciplinary Releases</vt:lpstr>
      <vt:lpstr>Emergency Releases</vt:lpstr>
      <vt:lpstr>Sensitive Messages </vt:lpstr>
      <vt:lpstr>Disciplinary Releases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D-310, Unit 5, Crews</dc:title>
  <dc:subject>D-310, Unit 5, Crews</dc:subject>
  <dc:creator>NWCG</dc:creator>
  <cp:keywords>D-310, Unit 5, Crews, Expanded Dispatch Support Dispatcher, National Coordination System Committee (NCSC)</cp:keywords>
  <cp:lastModifiedBy>Tallon, Megan - FS, UT</cp:lastModifiedBy>
  <cp:revision>10</cp:revision>
  <dcterms:created xsi:type="dcterms:W3CDTF">2005-06-20T14:05:30Z</dcterms:created>
  <dcterms:modified xsi:type="dcterms:W3CDTF">2025-10-30T17:23:04Z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0x010100293E4A7687860A45960020D9AE0EE5D7</vt:lpwstr>
  </property>
  <property fmtid="{D5CDD505-2E9C-101B-9397-08002B2CF9AE}" pid="3" name="MediaServiceImageTags">
    <vt:lpwstr/>
  </property>
</Properties>
</file>